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9" r:id="rId31"/>
    <p:sldId id="286" r:id="rId32"/>
    <p:sldId id="287"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8" autoAdjust="0"/>
    <p:restoredTop sz="94660"/>
  </p:normalViewPr>
  <p:slideViewPr>
    <p:cSldViewPr>
      <p:cViewPr varScale="1">
        <p:scale>
          <a:sx n="118" d="100"/>
          <a:sy n="118" d="100"/>
        </p:scale>
        <p:origin x="562" y="8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tline/Agenda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444" y="130969"/>
            <a:ext cx="7886700" cy="482657"/>
          </a:xfrm>
        </p:spPr>
        <p:txBody>
          <a:bodyPr>
            <a:normAutofit/>
          </a:bodyPr>
          <a:lstStyle>
            <a:lvl1pPr>
              <a:defRPr lang="en-US" sz="1856" b="1" smtClean="0">
                <a:solidFill>
                  <a:schemeClr val="bg1"/>
                </a:solidFill>
              </a:defRPr>
            </a:lvl1pPr>
          </a:lstStyle>
          <a:p>
            <a:r>
              <a:rPr lang="en-US" sz="1856" b="1" dirty="0" smtClean="0">
                <a:solidFill>
                  <a:schemeClr val="bg1"/>
                </a:solidFill>
                <a:latin typeface="+mn-lt"/>
              </a:rPr>
              <a:t>Outline/Agenda</a:t>
            </a:r>
            <a:endParaRPr lang="en-US" dirty="0"/>
          </a:p>
        </p:txBody>
      </p:sp>
      <p:sp>
        <p:nvSpPr>
          <p:cNvPr id="11" name="Text Placeholder 3"/>
          <p:cNvSpPr>
            <a:spLocks noGrp="1"/>
          </p:cNvSpPr>
          <p:nvPr>
            <p:ph type="body" sz="half" idx="13" hasCustomPrompt="1"/>
          </p:nvPr>
        </p:nvSpPr>
        <p:spPr>
          <a:xfrm>
            <a:off x="944762" y="1062617"/>
            <a:ext cx="6549033" cy="1580571"/>
          </a:xfrm>
          <a:solidFill>
            <a:schemeClr val="bg1"/>
          </a:solidFill>
        </p:spPr>
        <p:txBody>
          <a:bodyPr>
            <a:noAutofit/>
          </a:bodyPr>
          <a:lstStyle>
            <a:lvl1pPr marL="0" indent="0" algn="l">
              <a:buFont typeface="Arial" panose="020B0604020202020204" pitchFamily="34" charset="0"/>
              <a:buNone/>
              <a:defRPr sz="1125"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altLang="en-US" sz="1125" dirty="0" smtClean="0">
                <a:latin typeface="Arial" panose="020B0604020202020204" pitchFamily="34" charset="0"/>
                <a:cs typeface="Arial" panose="020B0604020202020204" pitchFamily="34" charset="0"/>
              </a:rPr>
              <a:t>In accordance with CEC policy, any logos of HVAC&amp;R related organizations in images must be covered. </a:t>
            </a:r>
            <a:br>
              <a:rPr lang="en-US" altLang="en-US" sz="1125" dirty="0" smtClean="0">
                <a:latin typeface="Arial" panose="020B0604020202020204" pitchFamily="34" charset="0"/>
                <a:cs typeface="Arial" panose="020B0604020202020204" pitchFamily="34" charset="0"/>
              </a:rPr>
            </a:br>
            <a:r>
              <a:rPr lang="en-US" altLang="en-US" sz="1125" dirty="0" smtClean="0">
                <a:latin typeface="Arial" panose="020B0604020202020204" pitchFamily="34" charset="0"/>
                <a:cs typeface="Arial" panose="020B0604020202020204" pitchFamily="34" charset="0"/>
              </a:rPr>
              <a:t/>
            </a:r>
            <a:br>
              <a:rPr lang="en-US" altLang="en-US" sz="1125" dirty="0" smtClean="0">
                <a:latin typeface="Arial" panose="020B0604020202020204" pitchFamily="34" charset="0"/>
                <a:cs typeface="Arial" panose="020B0604020202020204" pitchFamily="34" charset="0"/>
              </a:rPr>
            </a:br>
            <a:r>
              <a:rPr lang="en-US" altLang="en-US" sz="900" dirty="0" smtClean="0">
                <a:latin typeface="Arial" panose="020B0604020202020204" pitchFamily="34" charset="0"/>
                <a:cs typeface="Arial" panose="020B0604020202020204" pitchFamily="34" charset="0"/>
              </a:rPr>
              <a:t>In PowerPoint, click Insert </a:t>
            </a:r>
            <a:r>
              <a:rPr lang="en-US" altLang="en-US" sz="900" dirty="0" smtClean="0">
                <a:latin typeface="Arial" panose="020B0604020202020204" pitchFamily="34" charset="0"/>
                <a:cs typeface="Arial" panose="020B0604020202020204" pitchFamily="34" charset="0"/>
                <a:sym typeface="Wingdings" panose="05000000000000000000" pitchFamily="2" charset="2"/>
              </a:rPr>
              <a:t> Shape  Choose Shape. </a:t>
            </a:r>
            <a:br>
              <a:rPr lang="en-US" altLang="en-US" sz="900" dirty="0" smtClean="0">
                <a:latin typeface="Arial" panose="020B0604020202020204" pitchFamily="34" charset="0"/>
                <a:cs typeface="Arial" panose="020B0604020202020204" pitchFamily="34" charset="0"/>
                <a:sym typeface="Wingdings" panose="05000000000000000000" pitchFamily="2" charset="2"/>
              </a:rPr>
            </a:br>
            <a:r>
              <a:rPr lang="en-US" altLang="en-US" sz="900" dirty="0" smtClean="0">
                <a:latin typeface="Arial" panose="020B0604020202020204" pitchFamily="34" charset="0"/>
                <a:cs typeface="Arial" panose="020B0604020202020204" pitchFamily="34" charset="0"/>
                <a:sym typeface="Wingdings" panose="05000000000000000000" pitchFamily="2" charset="2"/>
              </a:rPr>
              <a:t>On the Format tab you can change the color of your shape. </a:t>
            </a:r>
            <a:br>
              <a:rPr lang="en-US" altLang="en-US" sz="900" dirty="0" smtClean="0">
                <a:latin typeface="Arial" panose="020B0604020202020204" pitchFamily="34" charset="0"/>
                <a:cs typeface="Arial" panose="020B0604020202020204" pitchFamily="34" charset="0"/>
                <a:sym typeface="Wingdings" panose="05000000000000000000" pitchFamily="2" charset="2"/>
              </a:rPr>
            </a:br>
            <a:r>
              <a:rPr lang="en-US" altLang="en-US" sz="900" dirty="0" smtClean="0">
                <a:latin typeface="Arial" panose="020B0604020202020204" pitchFamily="34" charset="0"/>
                <a:cs typeface="Arial" panose="020B0604020202020204" pitchFamily="34" charset="0"/>
                <a:sym typeface="Wingdings" panose="05000000000000000000" pitchFamily="2" charset="2"/>
              </a:rPr>
              <a:t>You can also </a:t>
            </a:r>
            <a:r>
              <a:rPr lang="en-US" altLang="en-US" sz="900" dirty="0" err="1" smtClean="0">
                <a:latin typeface="Arial" panose="020B0604020202020204" pitchFamily="34" charset="0"/>
                <a:cs typeface="Arial" panose="020B0604020202020204" pitchFamily="34" charset="0"/>
                <a:sym typeface="Wingdings" panose="05000000000000000000" pitchFamily="2" charset="2"/>
              </a:rPr>
              <a:t>Ctrl+Click</a:t>
            </a:r>
            <a:r>
              <a:rPr lang="en-US" altLang="en-US" sz="900" dirty="0" smtClean="0">
                <a:latin typeface="Arial" panose="020B0604020202020204" pitchFamily="34" charset="0"/>
                <a:cs typeface="Arial" panose="020B0604020202020204" pitchFamily="34" charset="0"/>
                <a:sym typeface="Wingdings" panose="05000000000000000000" pitchFamily="2" charset="2"/>
              </a:rPr>
              <a:t> on your main image + covered shapes, right click, and select “group” so all pieces move and </a:t>
            </a:r>
            <a:br>
              <a:rPr lang="en-US" altLang="en-US" sz="900" dirty="0" smtClean="0">
                <a:latin typeface="Arial" panose="020B0604020202020204" pitchFamily="34" charset="0"/>
                <a:cs typeface="Arial" panose="020B0604020202020204" pitchFamily="34" charset="0"/>
                <a:sym typeface="Wingdings" panose="05000000000000000000" pitchFamily="2" charset="2"/>
              </a:rPr>
            </a:br>
            <a:r>
              <a:rPr lang="en-US" altLang="en-US" sz="900" dirty="0" smtClean="0">
                <a:latin typeface="Arial" panose="020B0604020202020204" pitchFamily="34" charset="0"/>
                <a:cs typeface="Arial" panose="020B0604020202020204" pitchFamily="34" charset="0"/>
                <a:sym typeface="Wingdings" panose="05000000000000000000" pitchFamily="2" charset="2"/>
              </a:rPr>
              <a:t>re-size together. Covered logos here.</a:t>
            </a:r>
            <a:endParaRPr lang="en-US" dirty="0" smtClean="0"/>
          </a:p>
        </p:txBody>
      </p:sp>
    </p:spTree>
    <p:extLst>
      <p:ext uri="{BB962C8B-B14F-4D97-AF65-F5344CB8AC3E}">
        <p14:creationId xmlns:p14="http://schemas.microsoft.com/office/powerpoint/2010/main" val="6692463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163" y="109538"/>
            <a:ext cx="7886700" cy="482657"/>
          </a:xfrm>
        </p:spPr>
        <p:txBody>
          <a:bodyPr>
            <a:normAutofit/>
          </a:bodyPr>
          <a:lstStyle>
            <a:lvl1pPr>
              <a:defRPr lang="en-US" sz="1856" b="1" smtClean="0">
                <a:solidFill>
                  <a:schemeClr val="bg1"/>
                </a:solidFill>
              </a:defRPr>
            </a:lvl1pPr>
          </a:lstStyle>
          <a:p>
            <a:r>
              <a:rPr lang="en-US" sz="1856" b="1" dirty="0" smtClean="0">
                <a:solidFill>
                  <a:schemeClr val="bg1"/>
                </a:solidFill>
                <a:latin typeface="+mn-lt"/>
              </a:rPr>
              <a:t>Conclusion</a:t>
            </a:r>
            <a:endParaRPr lang="en-US" dirty="0"/>
          </a:p>
        </p:txBody>
      </p:sp>
      <p:sp>
        <p:nvSpPr>
          <p:cNvPr id="11" name="Text Placeholder 3"/>
          <p:cNvSpPr>
            <a:spLocks noGrp="1"/>
          </p:cNvSpPr>
          <p:nvPr>
            <p:ph type="body" sz="half" idx="13" hasCustomPrompt="1"/>
          </p:nvPr>
        </p:nvSpPr>
        <p:spPr>
          <a:xfrm>
            <a:off x="944762" y="1062617"/>
            <a:ext cx="6549033" cy="1580571"/>
          </a:xfrm>
          <a:solidFill>
            <a:schemeClr val="bg1"/>
          </a:solidFill>
        </p:spPr>
        <p:txBody>
          <a:bodyPr>
            <a:noAutofit/>
          </a:bodyPr>
          <a:lstStyle>
            <a:lvl1pPr marL="0" indent="0" algn="l">
              <a:buFont typeface="Arial" panose="020B0604020202020204" pitchFamily="34" charset="0"/>
              <a:buNone/>
              <a:defRPr sz="1125"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altLang="en-US" sz="1125" dirty="0" smtClean="0">
                <a:latin typeface="Arial" panose="020B0604020202020204" pitchFamily="34" charset="0"/>
                <a:cs typeface="Arial" panose="020B0604020202020204" pitchFamily="34" charset="0"/>
              </a:rPr>
              <a:t>Click here to list conclusions</a:t>
            </a:r>
            <a:endParaRPr lang="en-US" dirty="0" smtClean="0"/>
          </a:p>
        </p:txBody>
      </p:sp>
    </p:spTree>
    <p:extLst>
      <p:ext uri="{BB962C8B-B14F-4D97-AF65-F5344CB8AC3E}">
        <p14:creationId xmlns:p14="http://schemas.microsoft.com/office/powerpoint/2010/main" val="6384436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bliograph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56" y="80964"/>
            <a:ext cx="7886700" cy="482657"/>
          </a:xfrm>
        </p:spPr>
        <p:txBody>
          <a:bodyPr>
            <a:normAutofit/>
          </a:bodyPr>
          <a:lstStyle>
            <a:lvl1pPr>
              <a:defRPr lang="en-US" sz="1856" b="1" smtClean="0">
                <a:solidFill>
                  <a:schemeClr val="bg1"/>
                </a:solidFill>
              </a:defRPr>
            </a:lvl1pPr>
          </a:lstStyle>
          <a:p>
            <a:r>
              <a:rPr lang="en-US" sz="1856" b="1" dirty="0" smtClean="0">
                <a:solidFill>
                  <a:schemeClr val="bg1"/>
                </a:solidFill>
                <a:latin typeface="+mn-lt"/>
              </a:rPr>
              <a:t>Bibliography</a:t>
            </a:r>
            <a:endParaRPr lang="en-US" dirty="0"/>
          </a:p>
        </p:txBody>
      </p:sp>
      <p:sp>
        <p:nvSpPr>
          <p:cNvPr id="11" name="Text Placeholder 3"/>
          <p:cNvSpPr>
            <a:spLocks noGrp="1"/>
          </p:cNvSpPr>
          <p:nvPr>
            <p:ph type="body" sz="half" idx="13" hasCustomPrompt="1"/>
          </p:nvPr>
        </p:nvSpPr>
        <p:spPr>
          <a:xfrm>
            <a:off x="944762" y="1062616"/>
            <a:ext cx="6549033" cy="3052184"/>
          </a:xfrm>
          <a:solidFill>
            <a:schemeClr val="bg1"/>
          </a:solidFill>
        </p:spPr>
        <p:txBody>
          <a:bodyPr>
            <a:noAutofit/>
          </a:bodyPr>
          <a:lstStyle>
            <a:lvl1pPr marL="0" indent="0" algn="l">
              <a:buFont typeface="Arial" panose="020B0604020202020204" pitchFamily="34" charset="0"/>
              <a:buNone/>
              <a:defRPr sz="1350" u="none" baseline="0">
                <a:solidFill>
                  <a:schemeClr val="tx1"/>
                </a:solidFill>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sz="1125" dirty="0" smtClean="0">
                <a:latin typeface="Arial" panose="020B0604020202020204" pitchFamily="34" charset="0"/>
                <a:cs typeface="Arial" panose="020B0604020202020204" pitchFamily="34" charset="0"/>
              </a:rPr>
              <a:t>Content – if you are referencing any publications                                                                                       *                                                                                                                       If you are a Technical Paper:                                                                   Authors name(s). 2018. Paper title in sentence style – Only first words, important words, and acronyms capitalized. ASHRAE Transactions 124 (2) (pending publication)                                                                                             *                                                                                                                              If you are a Conference Paper                                                                     Authors name(s). 2018. Example paper title written here. Presented at the 2018 ASHRAE Annual Conference, June 23-27.</a:t>
            </a:r>
            <a:endParaRPr lang="en-US" dirty="0" smtClean="0"/>
          </a:p>
        </p:txBody>
      </p:sp>
    </p:spTree>
    <p:extLst>
      <p:ext uri="{BB962C8B-B14F-4D97-AF65-F5344CB8AC3E}">
        <p14:creationId xmlns:p14="http://schemas.microsoft.com/office/powerpoint/2010/main" val="2787793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838021" y="989761"/>
            <a:ext cx="7459980" cy="3144089"/>
          </a:xfrm>
          <a:prstGeom prst="rect">
            <a:avLst/>
          </a:prstGeom>
          <a:ln w="19050"/>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50" indent="0" algn="ctr">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and generally accepted engineering practice to develop research supporting the reliable design and installation of foam sheathing. ABTG’s educational program work with respect to foam sheathing is provided through a grant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of 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50" indent="0" algn="ctr">
              <a:buNone/>
            </a:pPr>
            <a:endParaRPr lang="en-US" sz="1350" dirty="0" smtClean="0">
              <a:latin typeface="Yu Gothic" panose="020B0400000000000000" pitchFamily="34" charset="-128"/>
              <a:ea typeface="Yu Gothic" panose="020B0400000000000000" pitchFamily="34" charset="-128"/>
            </a:endParaRPr>
          </a:p>
          <a:p>
            <a:pPr marL="57150" indent="0" algn="ctr">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p>
          <a:p>
            <a:pPr marL="57150" indent="0" algn="ctr">
              <a:buNone/>
            </a:pPr>
            <a:endParaRPr lang="en-US" sz="1350" dirty="0" smtClean="0">
              <a:latin typeface="Yu Gothic" panose="020B0400000000000000" pitchFamily="34" charset="-128"/>
              <a:ea typeface="Yu Gothic" panose="020B0400000000000000" pitchFamily="34" charset="-128"/>
            </a:endParaRPr>
          </a:p>
          <a:p>
            <a:pPr marL="57150" indent="0" algn="ctr">
              <a:buNone/>
            </a:pPr>
            <a:endParaRPr lang="en-US" sz="1350" dirty="0" smtClean="0">
              <a:latin typeface="Yu Gothic" panose="020B0400000000000000" pitchFamily="34" charset="-128"/>
              <a:ea typeface="Yu Gothic" panose="020B0400000000000000" pitchFamily="34" charset="-128"/>
            </a:endParaRPr>
          </a:p>
          <a:p>
            <a:pPr marL="57150" indent="0" algn="ctr">
              <a:buNone/>
            </a:pPr>
            <a:endParaRPr lang="en-US" sz="1350" u="sng" dirty="0" smtClean="0">
              <a:latin typeface="Yu Gothic" panose="020B0400000000000000" pitchFamily="34" charset="-128"/>
              <a:ea typeface="Yu Gothic" panose="020B0400000000000000" pitchFamily="34" charset="-128"/>
            </a:endParaRPr>
          </a:p>
          <a:p>
            <a:pPr marL="57150" indent="0" algn="ctr">
              <a:buNone/>
            </a:pPr>
            <a:endParaRPr lang="en-US" sz="1350" dirty="0" smtClean="0">
              <a:latin typeface="Yu Gothic" panose="020B0400000000000000" pitchFamily="34" charset="-128"/>
              <a:ea typeface="Yu Gothic" panose="020B0400000000000000" pitchFamily="34" charset="-128"/>
            </a:endParaRPr>
          </a:p>
          <a:p>
            <a:pPr marL="57150" indent="0" algn="ctr">
              <a:buNone/>
            </a:pPr>
            <a:endParaRPr lang="en-US" sz="1350" dirty="0" smtClean="0">
              <a:latin typeface="Yu Gothic" panose="020B0400000000000000" pitchFamily="34" charset="-128"/>
              <a:ea typeface="Yu Gothic" panose="020B0400000000000000" pitchFamily="34" charset="-128"/>
            </a:endParaRPr>
          </a:p>
          <a:p>
            <a:pPr marL="57150" indent="0" algn="ctr">
              <a:buNone/>
            </a:pPr>
            <a:endParaRPr lang="en-US" sz="1350" dirty="0" smtClean="0">
              <a:latin typeface="Yu Gothic" panose="020B0400000000000000" pitchFamily="34" charset="-128"/>
              <a:ea typeface="Yu Gothic" panose="020B0400000000000000" pitchFamily="34" charset="-128"/>
            </a:endParaRPr>
          </a:p>
        </p:txBody>
      </p:sp>
      <p:sp>
        <p:nvSpPr>
          <p:cNvPr id="5" name="TextBox 4"/>
          <p:cNvSpPr txBox="1"/>
          <p:nvPr userDrawn="1"/>
        </p:nvSpPr>
        <p:spPr>
          <a:xfrm>
            <a:off x="2272351" y="4321373"/>
            <a:ext cx="4591321" cy="307777"/>
          </a:xfrm>
          <a:prstGeom prst="rect">
            <a:avLst/>
          </a:prstGeom>
          <a:noFill/>
        </p:spPr>
        <p:txBody>
          <a:bodyPr wrap="none" rtlCol="0">
            <a:spAutoFit/>
          </a:bodyPr>
          <a:lstStyle/>
          <a:p>
            <a:pPr algn="ctr"/>
            <a:r>
              <a:rPr lang="en-US" altLang="en-US" sz="1400" dirty="0" smtClean="0">
                <a:latin typeface="Yu Gothic" panose="020B0400000000000000" pitchFamily="34" charset="-128"/>
                <a:ea typeface="Yu Gothic" panose="020B0400000000000000" pitchFamily="34" charset="-128"/>
                <a:cs typeface="Segoe UI" panose="020B0502040204020203" pitchFamily="34" charset="0"/>
              </a:rPr>
              <a:t>Copyright © 2018 Applied Building Technology Group</a:t>
            </a:r>
          </a:p>
        </p:txBody>
      </p:sp>
      <p:pic>
        <p:nvPicPr>
          <p:cNvPr id="7" name="Picture 2" descr="Home"/>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706338" y="3290887"/>
            <a:ext cx="2371725" cy="504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021615" y="3173968"/>
            <a:ext cx="4464786" cy="738664"/>
          </a:xfrm>
          <a:prstGeom prst="rect">
            <a:avLst/>
          </a:prstGeom>
          <a:noFill/>
        </p:spPr>
        <p:txBody>
          <a:bodyPr wrap="square" rtlCol="0">
            <a:spAutoFit/>
          </a:bodyPr>
          <a:lstStyle/>
          <a:p>
            <a:pPr marL="57150"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8" name="Straight Connector 7"/>
          <p:cNvCxnSpPr/>
          <p:nvPr userDrawn="1"/>
        </p:nvCxnSpPr>
        <p:spPr>
          <a:xfrm>
            <a:off x="1104374" y="3028950"/>
            <a:ext cx="692727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IA Learning Objectiv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832372" y="3730000"/>
            <a:ext cx="5788654" cy="1229975"/>
          </a:xfrm>
          <a:prstGeom prst="rect">
            <a:avLst/>
          </a:prstGeom>
        </p:spPr>
      </p:pic>
      <p:sp>
        <p:nvSpPr>
          <p:cNvPr id="9" name="Text Placeholder 3"/>
          <p:cNvSpPr>
            <a:spLocks noGrp="1"/>
          </p:cNvSpPr>
          <p:nvPr>
            <p:ph type="body" sz="half" idx="12" hasCustomPrompt="1"/>
          </p:nvPr>
        </p:nvSpPr>
        <p:spPr>
          <a:xfrm>
            <a:off x="5793581" y="1016550"/>
            <a:ext cx="3328988" cy="1140960"/>
          </a:xfrm>
          <a:solidFill>
            <a:schemeClr val="tx2"/>
          </a:solidFill>
        </p:spPr>
        <p:txBody>
          <a:bodyPr/>
          <a:lstStyle>
            <a:lvl1pPr marL="0" indent="0" algn="r">
              <a:buNone/>
              <a:defRPr sz="900" baseline="0">
                <a:solidFill>
                  <a:schemeClr val="bg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smtClean="0"/>
              <a:t>These are the Overall Session Objectives that were submitted for CEU approval for the session and not just your portion. Your Session Chair should provide you with this information or it can be found at the bottom of your Speakers Corner.</a:t>
            </a:r>
          </a:p>
          <a:p>
            <a:pPr lvl="0"/>
            <a:endParaRPr lang="en-US" dirty="0" smtClean="0"/>
          </a:p>
        </p:txBody>
      </p:sp>
      <p:sp>
        <p:nvSpPr>
          <p:cNvPr id="13" name="Text Placeholder 3"/>
          <p:cNvSpPr>
            <a:spLocks noGrp="1"/>
          </p:cNvSpPr>
          <p:nvPr>
            <p:ph type="body" sz="half" idx="13" hasCustomPrompt="1"/>
          </p:nvPr>
        </p:nvSpPr>
        <p:spPr>
          <a:xfrm>
            <a:off x="50008" y="976892"/>
            <a:ext cx="1978819" cy="1140960"/>
          </a:xfrm>
          <a:solidFill>
            <a:schemeClr val="bg1"/>
          </a:solidFill>
        </p:spPr>
        <p:txBody>
          <a:bodyPr/>
          <a:lstStyle>
            <a:lvl1pPr marL="160735" indent="-160735" algn="l">
              <a:buFont typeface="Arial" panose="020B0604020202020204" pitchFamily="34" charset="0"/>
              <a:buChar char="•"/>
              <a:defRPr sz="900"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smtClean="0"/>
              <a:t>Objective 1</a:t>
            </a:r>
          </a:p>
          <a:p>
            <a:pPr lvl="0"/>
            <a:r>
              <a:rPr lang="en-US" dirty="0" smtClean="0"/>
              <a:t>Objective 2</a:t>
            </a:r>
          </a:p>
          <a:p>
            <a:pPr lvl="0"/>
            <a:r>
              <a:rPr lang="en-US" dirty="0" smtClean="0"/>
              <a:t>Objective 3</a:t>
            </a:r>
          </a:p>
          <a:p>
            <a:pPr lvl="0"/>
            <a:r>
              <a:rPr lang="en-US" dirty="0" smtClean="0"/>
              <a:t>Objective 4</a:t>
            </a:r>
          </a:p>
        </p:txBody>
      </p:sp>
      <p:sp>
        <p:nvSpPr>
          <p:cNvPr id="14" name="Text Placeholder 3"/>
          <p:cNvSpPr>
            <a:spLocks noGrp="1"/>
          </p:cNvSpPr>
          <p:nvPr>
            <p:ph type="body" sz="half" idx="14" hasCustomPrompt="1"/>
          </p:nvPr>
        </p:nvSpPr>
        <p:spPr>
          <a:xfrm>
            <a:off x="50007" y="99796"/>
            <a:ext cx="8336757" cy="666724"/>
          </a:xfrm>
          <a:noFill/>
        </p:spPr>
        <p:txBody>
          <a:bodyPr>
            <a:noAutofit/>
          </a:bodyPr>
          <a:lstStyle>
            <a:lvl1pPr marL="0" indent="0" algn="l">
              <a:buNone/>
              <a:defRPr sz="1856" b="1" baseline="0">
                <a:solidFill>
                  <a:schemeClr val="bg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smtClean="0"/>
              <a:t>Learning Objectives</a:t>
            </a:r>
          </a:p>
        </p:txBody>
      </p:sp>
    </p:spTree>
    <p:extLst>
      <p:ext uri="{BB962C8B-B14F-4D97-AF65-F5344CB8AC3E}">
        <p14:creationId xmlns:p14="http://schemas.microsoft.com/office/powerpoint/2010/main" val="14289825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cknowledgemen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869" y="88108"/>
            <a:ext cx="7886700" cy="482657"/>
          </a:xfrm>
        </p:spPr>
        <p:txBody>
          <a:bodyPr>
            <a:normAutofit/>
          </a:bodyPr>
          <a:lstStyle>
            <a:lvl1pPr>
              <a:defRPr lang="en-US" sz="2025" b="1" smtClean="0">
                <a:solidFill>
                  <a:schemeClr val="bg1"/>
                </a:solidFill>
              </a:defRPr>
            </a:lvl1pPr>
          </a:lstStyle>
          <a:p>
            <a:r>
              <a:rPr lang="en-US" sz="1856" b="1" dirty="0" smtClean="0">
                <a:solidFill>
                  <a:schemeClr val="bg1"/>
                </a:solidFill>
                <a:latin typeface="+mn-lt"/>
              </a:rPr>
              <a:t>Acknowledgements</a:t>
            </a:r>
            <a:endParaRPr lang="en-US" dirty="0"/>
          </a:p>
        </p:txBody>
      </p:sp>
      <p:sp>
        <p:nvSpPr>
          <p:cNvPr id="11" name="Text Placeholder 3"/>
          <p:cNvSpPr>
            <a:spLocks noGrp="1"/>
          </p:cNvSpPr>
          <p:nvPr>
            <p:ph type="body" sz="half" idx="13" hasCustomPrompt="1"/>
          </p:nvPr>
        </p:nvSpPr>
        <p:spPr>
          <a:xfrm>
            <a:off x="723305" y="1548392"/>
            <a:ext cx="7697390" cy="1580571"/>
          </a:xfrm>
          <a:solidFill>
            <a:schemeClr val="bg1"/>
          </a:solidFill>
        </p:spPr>
        <p:txBody>
          <a:bodyPr>
            <a:noAutofit/>
          </a:bodyPr>
          <a:lstStyle>
            <a:lvl1pPr marL="0" indent="0" algn="l">
              <a:buFont typeface="Arial" panose="020B0604020202020204" pitchFamily="34" charset="0"/>
              <a:buNone/>
              <a:defRPr sz="1575" u="none" baseline="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a:lnSpc>
                <a:spcPct val="80000"/>
              </a:lnSpc>
              <a:defRPr/>
            </a:pPr>
            <a:r>
              <a:rPr lang="en-US" dirty="0" smtClean="0"/>
              <a:t>*Content: If you want to thank others for their help, only their names and affiliations can be listed (John Doe – TCY HVAC)</a:t>
            </a:r>
            <a:br>
              <a:rPr lang="en-US" dirty="0" smtClean="0"/>
            </a:br>
            <a:r>
              <a:rPr lang="en-US" dirty="0" smtClean="0"/>
              <a:t/>
            </a:r>
            <a:br>
              <a:rPr lang="en-US" dirty="0" smtClean="0"/>
            </a:br>
            <a:r>
              <a:rPr lang="en-US" dirty="0" smtClean="0"/>
              <a:t>*No images or logos allowed</a:t>
            </a:r>
            <a:br>
              <a:rPr lang="en-US" dirty="0" smtClean="0"/>
            </a:br>
            <a:r>
              <a:rPr lang="en-US" dirty="0" smtClean="0"/>
              <a:t/>
            </a:r>
            <a:br>
              <a:rPr lang="en-US" dirty="0" smtClean="0"/>
            </a:br>
            <a:r>
              <a:rPr lang="en-US" dirty="0" smtClean="0"/>
              <a:t>*No emails or phone numbers allowed</a:t>
            </a:r>
            <a:br>
              <a:rPr lang="en-US" dirty="0" smtClean="0"/>
            </a:br>
            <a:r>
              <a:rPr lang="en-US" dirty="0" smtClean="0"/>
              <a:t/>
            </a:r>
            <a:br>
              <a:rPr lang="en-US" dirty="0" smtClean="0"/>
            </a:br>
            <a:r>
              <a:rPr lang="en-US" dirty="0" smtClean="0"/>
              <a:t>*List Potential Bias</a:t>
            </a:r>
          </a:p>
        </p:txBody>
      </p:sp>
    </p:spTree>
    <p:extLst>
      <p:ext uri="{BB962C8B-B14F-4D97-AF65-F5344CB8AC3E}">
        <p14:creationId xmlns:p14="http://schemas.microsoft.com/office/powerpoint/2010/main" val="1435257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4"/>
          <a:srcRect t="48748" r="-28" b="13547"/>
          <a:stretch/>
        </p:blipFill>
        <p:spPr>
          <a:xfrm>
            <a:off x="-10634" y="4507264"/>
            <a:ext cx="9154634" cy="636236"/>
          </a:xfrm>
          <a:prstGeom prst="rect">
            <a:avLst/>
          </a:prstGeom>
        </p:spPr>
      </p:pic>
      <p:pic>
        <p:nvPicPr>
          <p:cNvPr id="5" name="Picture 4"/>
          <p:cNvPicPr>
            <a:picLocks noChangeAspect="1"/>
          </p:cNvPicPr>
          <p:nvPr userDrawn="1"/>
        </p:nvPicPr>
        <p:blipFill rotWithShape="1">
          <a:blip r:embed="rId15"/>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4" r:id="rId4"/>
    <p:sldLayoutId id="2147483672" r:id="rId5"/>
    <p:sldLayoutId id="2147483666" r:id="rId6"/>
    <p:sldLayoutId id="2147483667"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hyperlink" Target="https://buildingscience.com/documents/insights/bsi-081-zeroing-in" TargetMode="External"/><Relationship Id="rId4" Type="http://schemas.openxmlformats.org/officeDocument/2006/relationships/image" Target="../media/image20.jpeg"/><Relationship Id="rId9"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hyperlink" Target="http://www.schock-na.com/" TargetMode="External"/><Relationship Id="rId5" Type="http://schemas.openxmlformats.org/officeDocument/2006/relationships/hyperlink" Target="http://www.cascadiawindows.com/products/cascadia-clip" TargetMode="External"/><Relationship Id="rId4" Type="http://schemas.openxmlformats.org/officeDocument/2006/relationships/hyperlink" Target="https://knightwallsystem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appliedbuildingtech.com/" TargetMode="External"/><Relationship Id="rId3" Type="http://schemas.openxmlformats.org/officeDocument/2006/relationships/hyperlink" Target="http://www.ashrae.org/" TargetMode="External"/><Relationship Id="rId7" Type="http://schemas.openxmlformats.org/officeDocument/2006/relationships/hyperlink" Target="https://www.payette.com/research/thermal-performance-of-facades/" TargetMode="External"/><Relationship Id="rId2" Type="http://schemas.openxmlformats.org/officeDocument/2006/relationships/hyperlink" Target="https://www.bchydro.com/powersmart/business/programs/new-construction.html#thermal" TargetMode="External"/><Relationship Id="rId1" Type="http://schemas.openxmlformats.org/officeDocument/2006/relationships/slideLayout" Target="../slideLayouts/slideLayout3.xml"/><Relationship Id="rId6" Type="http://schemas.openxmlformats.org/officeDocument/2006/relationships/hyperlink" Target="https://erdc-library.erdc.dren.mil/xmlui/handle/11681/20209" TargetMode="External"/><Relationship Id="rId5" Type="http://schemas.openxmlformats.org/officeDocument/2006/relationships/hyperlink" Target="http://www.aisc.org/sustainability" TargetMode="External"/><Relationship Id="rId4" Type="http://schemas.openxmlformats.org/officeDocument/2006/relationships/hyperlink" Target="http://www.seisustainabilit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azfamily.com/story/29807270/pd-gilbert-railroad-bridge-fire-suspicious"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Fundamentals of Thermal </a:t>
            </a:r>
            <a:r>
              <a:rPr lang="en-US" dirty="0" smtClean="0"/>
              <a:t>Bridging</a:t>
            </a:r>
            <a:endParaRPr lang="en-US" dirty="0"/>
          </a:p>
        </p:txBody>
      </p:sp>
      <p:sp>
        <p:nvSpPr>
          <p:cNvPr id="5" name="Text Placeholder 4"/>
          <p:cNvSpPr>
            <a:spLocks noGrp="1"/>
          </p:cNvSpPr>
          <p:nvPr>
            <p:ph type="body" sz="quarter" idx="10"/>
          </p:nvPr>
        </p:nvSpPr>
        <p:spPr/>
        <p:txBody>
          <a:bodyPr/>
          <a:lstStyle/>
          <a:p>
            <a:r>
              <a:rPr lang="en-US" dirty="0" smtClean="0">
                <a:solidFill>
                  <a:schemeClr val="bg1"/>
                </a:solidFill>
              </a:rPr>
              <a:t>Educational Overview</a:t>
            </a:r>
          </a:p>
          <a:p>
            <a:r>
              <a:rPr lang="en-US" dirty="0" smtClean="0">
                <a:solidFill>
                  <a:schemeClr val="bg1"/>
                </a:solidFill>
              </a:rPr>
              <a:t>Updated July 10, 2018</a:t>
            </a:r>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00153"/>
            <a:ext cx="4619171" cy="2971797"/>
          </a:xfrm>
        </p:spPr>
        <p:txBody>
          <a:bodyPr/>
          <a:lstStyle/>
          <a:p>
            <a:r>
              <a:rPr lang="en-US" altLang="en-US" u="sng" dirty="0" smtClean="0"/>
              <a:t>Examples</a:t>
            </a:r>
            <a:r>
              <a:rPr lang="en-US" altLang="en-US" dirty="0" smtClean="0"/>
              <a:t>: Slab floor edges, balconies, shelf-angles, corners, parapets, window-wall interface, </a:t>
            </a:r>
            <a:r>
              <a:rPr lang="en-US" altLang="en-US" dirty="0" err="1" smtClean="0"/>
              <a:t>int</a:t>
            </a:r>
            <a:r>
              <a:rPr lang="en-US" altLang="en-US" dirty="0" smtClean="0"/>
              <a:t>/</a:t>
            </a:r>
            <a:r>
              <a:rPr lang="en-US" altLang="en-US" dirty="0" err="1" smtClean="0"/>
              <a:t>ext</a:t>
            </a:r>
            <a:r>
              <a:rPr lang="en-US" altLang="en-US" dirty="0" smtClean="0"/>
              <a:t> wall interface, floor-wall interface, foundation-slab interface, furring penetrating through insulation, columns or beams in the plane of an assembly, etc.</a:t>
            </a:r>
          </a:p>
          <a:p>
            <a:r>
              <a:rPr lang="en-US" altLang="en-US" u="sng" dirty="0" smtClean="0"/>
              <a:t>Impact:</a:t>
            </a:r>
            <a:r>
              <a:rPr lang="en-US" altLang="en-US" dirty="0" smtClean="0"/>
              <a:t> Depending on quantity and detailing used, these heat flows can account for 20-70% of total opaque envelope heat flow!</a:t>
            </a:r>
          </a:p>
          <a:p>
            <a:pPr lvl="1"/>
            <a:r>
              <a:rPr lang="en-US" altLang="en-US" dirty="0" smtClean="0"/>
              <a:t>Other consequences include low temperature surfaces (increased condensation, rot, corrosion and mold risk)</a:t>
            </a:r>
          </a:p>
          <a:p>
            <a:endParaRPr lang="en-US" dirty="0"/>
          </a:p>
        </p:txBody>
      </p:sp>
      <p:pic>
        <p:nvPicPr>
          <p:cNvPr id="11" name="Content Placeholder 10"/>
          <p:cNvPicPr>
            <a:picLocks noGrp="1" noChangeAspect="1"/>
          </p:cNvPicPr>
          <p:nvPr>
            <p:ph sz="half" idx="2"/>
          </p:nvPr>
        </p:nvPicPr>
        <p:blipFill>
          <a:blip r:embed="rId2"/>
          <a:stretch>
            <a:fillRect/>
          </a:stretch>
        </p:blipFill>
        <p:spPr>
          <a:xfrm>
            <a:off x="6829795" y="26591"/>
            <a:ext cx="2296898" cy="3051692"/>
          </a:xfrm>
        </p:spPr>
      </p:pic>
      <p:sp>
        <p:nvSpPr>
          <p:cNvPr id="2" name="Title 1"/>
          <p:cNvSpPr>
            <a:spLocks noGrp="1"/>
          </p:cNvSpPr>
          <p:nvPr>
            <p:ph type="title"/>
          </p:nvPr>
        </p:nvSpPr>
        <p:spPr/>
        <p:txBody>
          <a:bodyPr/>
          <a:lstStyle/>
          <a:p>
            <a:r>
              <a:rPr lang="en-US" smtClean="0"/>
              <a:t>Linear Thermal Bridge</a:t>
            </a:r>
            <a:endParaRPr lang="en-US" dirty="0"/>
          </a:p>
        </p:txBody>
      </p:sp>
      <p:grpSp>
        <p:nvGrpSpPr>
          <p:cNvPr id="5" name="Group 4"/>
          <p:cNvGrpSpPr/>
          <p:nvPr/>
        </p:nvGrpSpPr>
        <p:grpSpPr>
          <a:xfrm>
            <a:off x="5076371" y="2362936"/>
            <a:ext cx="3000829" cy="2487933"/>
            <a:chOff x="901699" y="3688773"/>
            <a:chExt cx="3368905" cy="2739152"/>
          </a:xfrm>
        </p:grpSpPr>
        <p:pic>
          <p:nvPicPr>
            <p:cNvPr id="6" name="Picture 5"/>
            <p:cNvPicPr>
              <a:picLocks noChangeAspect="1"/>
            </p:cNvPicPr>
            <p:nvPr/>
          </p:nvPicPr>
          <p:blipFill>
            <a:blip r:embed="rId3"/>
            <a:stretch>
              <a:fillRect/>
            </a:stretch>
          </p:blipFill>
          <p:spPr>
            <a:xfrm>
              <a:off x="901699" y="3688773"/>
              <a:ext cx="3368905" cy="2739152"/>
            </a:xfrm>
            <a:prstGeom prst="rect">
              <a:avLst/>
            </a:prstGeom>
          </p:spPr>
        </p:pic>
        <p:sp>
          <p:nvSpPr>
            <p:cNvPr id="7" name="Left Arrow 6"/>
            <p:cNvSpPr/>
            <p:nvPr/>
          </p:nvSpPr>
          <p:spPr>
            <a:xfrm>
              <a:off x="2282416" y="5686858"/>
              <a:ext cx="1600200" cy="2671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TextBox 7"/>
          <p:cNvSpPr txBox="1"/>
          <p:nvPr/>
        </p:nvSpPr>
        <p:spPr>
          <a:xfrm>
            <a:off x="7978245" y="3790950"/>
            <a:ext cx="1089556" cy="400110"/>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a:t>
            </a:r>
            <a:endParaRPr lang="en-US" sz="1000" dirty="0" smtClean="0">
              <a:latin typeface="Yu Gothic" panose="020B0400000000000000" pitchFamily="34" charset="-128"/>
              <a:ea typeface="Yu Gothic" panose="020B0400000000000000" pitchFamily="34" charset="-128"/>
            </a:endParaRPr>
          </a:p>
          <a:p>
            <a:r>
              <a:rPr lang="en-US" sz="1000" dirty="0" smtClean="0">
                <a:latin typeface="Yu Gothic" panose="020B0400000000000000" pitchFamily="34" charset="-128"/>
                <a:ea typeface="Yu Gothic" panose="020B0400000000000000" pitchFamily="34" charset="-128"/>
              </a:rPr>
              <a:t>USACE </a:t>
            </a:r>
            <a:r>
              <a:rPr lang="en-US" sz="1000" dirty="0">
                <a:latin typeface="Yu Gothic" panose="020B0400000000000000" pitchFamily="34" charset="-128"/>
                <a:ea typeface="Yu Gothic" panose="020B0400000000000000" pitchFamily="34" charset="-128"/>
              </a:rPr>
              <a:t>report</a:t>
            </a:r>
          </a:p>
        </p:txBody>
      </p:sp>
    </p:spTree>
    <p:extLst>
      <p:ext uri="{BB962C8B-B14F-4D97-AF65-F5344CB8AC3E}">
        <p14:creationId xmlns:p14="http://schemas.microsoft.com/office/powerpoint/2010/main" val="125234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00153"/>
            <a:ext cx="5334000" cy="3200397"/>
          </a:xfrm>
        </p:spPr>
        <p:txBody>
          <a:bodyPr>
            <a:normAutofit fontScale="85000" lnSpcReduction="10000"/>
          </a:bodyPr>
          <a:lstStyle/>
          <a:p>
            <a:r>
              <a:rPr lang="en-US" altLang="en-US" dirty="0" smtClean="0"/>
              <a:t>Heat flow caused by a thermal bridge that occurs at single element or discrete “point”</a:t>
            </a:r>
          </a:p>
          <a:p>
            <a:pPr lvl="1"/>
            <a:r>
              <a:rPr lang="en-US" dirty="0" smtClean="0"/>
              <a:t>Units for “Chi-factor” (</a:t>
            </a:r>
            <a:r>
              <a:rPr lang="el-GR" altLang="en-US" dirty="0" smtClean="0"/>
              <a:t>χ</a:t>
            </a:r>
            <a:r>
              <a:rPr lang="en-US" dirty="0" smtClean="0"/>
              <a:t>) – point thermal transmittance:   	</a:t>
            </a:r>
            <a:br>
              <a:rPr lang="en-US" dirty="0" smtClean="0"/>
            </a:br>
            <a:r>
              <a:rPr lang="en-US" dirty="0" smtClean="0"/>
              <a:t>	[IP] 	Btu / </a:t>
            </a:r>
            <a:r>
              <a:rPr lang="en-US" dirty="0" err="1" smtClean="0"/>
              <a:t>hr-</a:t>
            </a:r>
            <a:r>
              <a:rPr lang="en-US" baseline="30000" dirty="0" err="1" smtClean="0"/>
              <a:t>o</a:t>
            </a:r>
            <a:r>
              <a:rPr lang="en-US" dirty="0" err="1" smtClean="0"/>
              <a:t>F</a:t>
            </a:r>
            <a:r>
              <a:rPr lang="en-US" dirty="0" smtClean="0"/>
              <a:t/>
            </a:r>
            <a:br>
              <a:rPr lang="en-US" dirty="0" smtClean="0"/>
            </a:br>
            <a:r>
              <a:rPr lang="en-US" dirty="0" smtClean="0"/>
              <a:t>	[SI]  	W / K</a:t>
            </a:r>
          </a:p>
          <a:p>
            <a:r>
              <a:rPr lang="en-US" altLang="en-US" dirty="0" smtClean="0"/>
              <a:t>Generally not accounted for in U.S. energy codes and standards</a:t>
            </a:r>
          </a:p>
          <a:p>
            <a:r>
              <a:rPr lang="en-US" altLang="en-US" u="sng" dirty="0" smtClean="0"/>
              <a:t>Examples:</a:t>
            </a:r>
            <a:r>
              <a:rPr lang="en-US" altLang="en-US" dirty="0" smtClean="0"/>
              <a:t> Pipes, beams, and column penetrations through building envelope</a:t>
            </a:r>
          </a:p>
          <a:p>
            <a:pPr lvl="1"/>
            <a:r>
              <a:rPr lang="en-US" altLang="en-US" dirty="0" smtClean="0"/>
              <a:t>Fasteners, brackets, ties, etc. also can be treated as point thermal bridges, but are best addressed as part of the assembly U-factor calculation if distributed uniformly and repetitively over area of assembly</a:t>
            </a:r>
          </a:p>
          <a:p>
            <a:r>
              <a:rPr lang="en-US" u="sng" dirty="0" smtClean="0"/>
              <a:t>Impact:</a:t>
            </a:r>
            <a:r>
              <a:rPr lang="en-US" dirty="0" smtClean="0"/>
              <a:t>  Assembly U-factor increased from 1% to 40% depending on amount of insulation penetrated, size and spacing of penetrations, type of structural substrate, penetrating material conductivity, 3-D geometry, etc.</a:t>
            </a:r>
          </a:p>
          <a:p>
            <a:endParaRPr lang="en-US" dirty="0"/>
          </a:p>
        </p:txBody>
      </p:sp>
      <p:pic>
        <p:nvPicPr>
          <p:cNvPr id="17" name="Content Placeholder 16"/>
          <p:cNvPicPr>
            <a:picLocks noGrp="1" noChangeAspect="1"/>
          </p:cNvPicPr>
          <p:nvPr>
            <p:ph sz="half" idx="2"/>
          </p:nvPr>
        </p:nvPicPr>
        <p:blipFill>
          <a:blip r:embed="rId2"/>
          <a:stretch>
            <a:fillRect/>
          </a:stretch>
        </p:blipFill>
        <p:spPr>
          <a:xfrm>
            <a:off x="6019800" y="885019"/>
            <a:ext cx="2377542" cy="2458687"/>
          </a:xfrm>
          <a:prstGeom prst="rect">
            <a:avLst/>
          </a:prstGeom>
        </p:spPr>
      </p:pic>
      <p:sp>
        <p:nvSpPr>
          <p:cNvPr id="2" name="Title 1"/>
          <p:cNvSpPr>
            <a:spLocks noGrp="1"/>
          </p:cNvSpPr>
          <p:nvPr>
            <p:ph type="title"/>
          </p:nvPr>
        </p:nvSpPr>
        <p:spPr/>
        <p:txBody>
          <a:bodyPr/>
          <a:lstStyle/>
          <a:p>
            <a:r>
              <a:rPr lang="en-US" smtClean="0"/>
              <a:t>Point Thermal Bridge</a:t>
            </a:r>
            <a:endParaRPr lang="en-US" dirty="0"/>
          </a:p>
        </p:txBody>
      </p:sp>
      <p:sp>
        <p:nvSpPr>
          <p:cNvPr id="8" name="TextBox 7"/>
          <p:cNvSpPr txBox="1"/>
          <p:nvPr/>
        </p:nvSpPr>
        <p:spPr>
          <a:xfrm>
            <a:off x="7924800" y="3597283"/>
            <a:ext cx="1219200" cy="553998"/>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 / ASHRAE RP 1365</a:t>
            </a:r>
          </a:p>
        </p:txBody>
      </p:sp>
      <p:sp>
        <p:nvSpPr>
          <p:cNvPr id="9" name="TextBox 8"/>
          <p:cNvSpPr txBox="1"/>
          <p:nvPr/>
        </p:nvSpPr>
        <p:spPr>
          <a:xfrm>
            <a:off x="6705600" y="3470197"/>
            <a:ext cx="1335668" cy="404085"/>
          </a:xfrm>
          <a:prstGeom prst="rect">
            <a:avLst/>
          </a:prstGeom>
          <a:noFill/>
        </p:spPr>
        <p:txBody>
          <a:bodyPr wrap="square" rtlCol="0">
            <a:spAutoFit/>
          </a:bodyPr>
          <a:lstStyle/>
          <a:p>
            <a:r>
              <a:rPr lang="en-US" sz="1000" b="1" dirty="0">
                <a:latin typeface="Yu Gothic" panose="020B0400000000000000" pitchFamily="34" charset="-128"/>
                <a:ea typeface="Yu Gothic" panose="020B0400000000000000" pitchFamily="34" charset="-128"/>
              </a:rPr>
              <a:t>Point Thermal Transmittance</a:t>
            </a:r>
          </a:p>
        </p:txBody>
      </p:sp>
    </p:spTree>
    <p:extLst>
      <p:ext uri="{BB962C8B-B14F-4D97-AF65-F5344CB8AC3E}">
        <p14:creationId xmlns:p14="http://schemas.microsoft.com/office/powerpoint/2010/main" val="2321794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p:cNvPicPr>
            <a:picLocks noGrp="1" noChangeAspect="1"/>
          </p:cNvPicPr>
          <p:nvPr>
            <p:ph sz="half" idx="1"/>
          </p:nvPr>
        </p:nvPicPr>
        <p:blipFill>
          <a:blip r:embed="rId2"/>
          <a:stretch>
            <a:fillRect/>
          </a:stretch>
        </p:blipFill>
        <p:spPr>
          <a:xfrm>
            <a:off x="307051" y="1173807"/>
            <a:ext cx="4338899" cy="3024487"/>
          </a:xfrm>
          <a:prstGeom prst="rect">
            <a:avLst/>
          </a:prstGeom>
        </p:spPr>
      </p:pic>
      <p:sp>
        <p:nvSpPr>
          <p:cNvPr id="16" name="Content Placeholder 15"/>
          <p:cNvSpPr>
            <a:spLocks noGrp="1"/>
          </p:cNvSpPr>
          <p:nvPr>
            <p:ph sz="half" idx="2"/>
          </p:nvPr>
        </p:nvSpPr>
        <p:spPr/>
        <p:txBody>
          <a:bodyPr/>
          <a:lstStyle/>
          <a:p>
            <a:pPr marL="214313" indent="-214313">
              <a:buFont typeface="Arial" panose="020B0604020202020204" pitchFamily="34" charset="0"/>
              <a:buChar char="•"/>
            </a:pPr>
            <a:r>
              <a:rPr lang="en-US" sz="1600" dirty="0"/>
              <a:t>Ignoring thermal bridges can result in significantly over-estimated building performance and moisture condensation (corrosion, mold, rot).</a:t>
            </a:r>
          </a:p>
          <a:p>
            <a:pPr marL="214313" indent="-214313">
              <a:buFont typeface="Arial" panose="020B0604020202020204" pitchFamily="34" charset="0"/>
              <a:buChar char="•"/>
            </a:pPr>
            <a:r>
              <a:rPr lang="en-US" sz="1600" dirty="0"/>
              <a:t>Without choosing to mitigate thermal bridge details, the benefit of adding insulation to improve effective R-value of the assembly is severely diminished</a:t>
            </a:r>
          </a:p>
          <a:p>
            <a:pPr marL="214313" indent="-214313">
              <a:buFont typeface="Arial" panose="020B0604020202020204" pitchFamily="34" charset="0"/>
              <a:buChar char="•"/>
            </a:pPr>
            <a:r>
              <a:rPr lang="en-US" sz="1600" dirty="0"/>
              <a:t>CONCLUSION: If you have a leaky bucket, don’t try to fix it by thickening the walls of the bucket – fix the leaks first!</a:t>
            </a:r>
          </a:p>
        </p:txBody>
      </p:sp>
      <p:sp>
        <p:nvSpPr>
          <p:cNvPr id="2" name="Title 1"/>
          <p:cNvSpPr>
            <a:spLocks noGrp="1"/>
          </p:cNvSpPr>
          <p:nvPr>
            <p:ph type="title"/>
          </p:nvPr>
        </p:nvSpPr>
        <p:spPr/>
        <p:txBody>
          <a:bodyPr/>
          <a:lstStyle/>
          <a:p>
            <a:r>
              <a:rPr lang="en-US" smtClean="0"/>
              <a:t>Implications of un-mitigated thermal bridges</a:t>
            </a:r>
            <a:endParaRPr lang="en-US" dirty="0"/>
          </a:p>
        </p:txBody>
      </p:sp>
      <p:sp>
        <p:nvSpPr>
          <p:cNvPr id="10" name="TextBox 9"/>
          <p:cNvSpPr txBox="1"/>
          <p:nvPr/>
        </p:nvSpPr>
        <p:spPr>
          <a:xfrm>
            <a:off x="2448888" y="4171950"/>
            <a:ext cx="1922321" cy="253916"/>
          </a:xfrm>
          <a:prstGeom prst="rect">
            <a:avLst/>
          </a:prstGeom>
          <a:noFill/>
        </p:spPr>
        <p:txBody>
          <a:bodyPr wrap="none" rtlCol="0">
            <a:spAutoFit/>
          </a:bodyPr>
          <a:lstStyle/>
          <a:p>
            <a:r>
              <a:rPr lang="en-US" sz="1050" dirty="0"/>
              <a:t>Source: Morrison </a:t>
            </a:r>
            <a:r>
              <a:rPr lang="en-US" sz="1050" dirty="0" err="1"/>
              <a:t>Hershfield</a:t>
            </a:r>
            <a:r>
              <a:rPr lang="en-US" sz="1050" dirty="0"/>
              <a:t> Ltd</a:t>
            </a:r>
          </a:p>
        </p:txBody>
      </p:sp>
    </p:spTree>
    <p:extLst>
      <p:ext uri="{BB962C8B-B14F-4D97-AF65-F5344CB8AC3E}">
        <p14:creationId xmlns:p14="http://schemas.microsoft.com/office/powerpoint/2010/main" val="1799754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Concepts for Clear-Field Thermal Bridges</a:t>
            </a:r>
            <a:endParaRPr lang="en-US" dirty="0"/>
          </a:p>
        </p:txBody>
      </p:sp>
      <p:sp>
        <p:nvSpPr>
          <p:cNvPr id="3" name="Text Placeholder 2"/>
          <p:cNvSpPr>
            <a:spLocks noGrp="1"/>
          </p:cNvSpPr>
          <p:nvPr>
            <p:ph type="body" sz="half" idx="1"/>
          </p:nvPr>
        </p:nvSpPr>
        <p:spPr/>
        <p:txBody>
          <a:bodyPr>
            <a:normAutofit fontScale="85000" lnSpcReduction="20000"/>
          </a:bodyPr>
          <a:lstStyle/>
          <a:p>
            <a:r>
              <a:rPr lang="en-US" dirty="0" smtClean="0"/>
              <a:t>Clear-field thermal bridges generally are required to be accounted for in U-factor calculations or tests for assemblies:</a:t>
            </a:r>
            <a:br>
              <a:rPr lang="en-US" dirty="0" smtClean="0"/>
            </a:br>
            <a:endParaRPr lang="en-US" dirty="0" smtClean="0"/>
          </a:p>
          <a:p>
            <a:pPr lvl="1"/>
            <a:r>
              <a:rPr lang="en-US" dirty="0" smtClean="0"/>
              <a:t>Refer to ASHRAE 90.1 Appendix A  and Handbook of Fundamentals</a:t>
            </a:r>
          </a:p>
          <a:p>
            <a:pPr lvl="2"/>
            <a:r>
              <a:rPr lang="en-US" dirty="0" smtClean="0"/>
              <a:t>Light-frame construction and metal building systems account for thermal bridging caused by framing members within the assemblies</a:t>
            </a:r>
          </a:p>
          <a:p>
            <a:pPr lvl="1"/>
            <a:r>
              <a:rPr lang="en-US" dirty="0" smtClean="0"/>
              <a:t>Some U-factor calculation methods are empirical and include some amount of fastener point thermal bridges; some may include brick ties; some don’t address impact of fasteners at all (cladding, interior finish, exterior sheathing, etc.).</a:t>
            </a:r>
          </a:p>
          <a:p>
            <a:pPr lvl="1"/>
            <a:r>
              <a:rPr lang="en-US" dirty="0" smtClean="0"/>
              <a:t>Can model or test assemblies, but all relevant thermal bridges in the “as-constructed” assembly must be included</a:t>
            </a:r>
            <a:endParaRPr lang="en-US" dirty="0"/>
          </a:p>
        </p:txBody>
      </p:sp>
    </p:spTree>
    <p:extLst>
      <p:ext uri="{BB962C8B-B14F-4D97-AF65-F5344CB8AC3E}">
        <p14:creationId xmlns:p14="http://schemas.microsoft.com/office/powerpoint/2010/main" val="359839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Mitigation Concepts for Clear-Field Thermal Bridges</a:t>
            </a:r>
          </a:p>
        </p:txBody>
      </p:sp>
      <p:sp>
        <p:nvSpPr>
          <p:cNvPr id="9" name="Content Placeholder 8"/>
          <p:cNvSpPr>
            <a:spLocks noGrp="1"/>
          </p:cNvSpPr>
          <p:nvPr>
            <p:ph idx="1"/>
          </p:nvPr>
        </p:nvSpPr>
        <p:spPr>
          <a:xfrm>
            <a:off x="457200" y="1123951"/>
            <a:ext cx="4931692" cy="2971800"/>
          </a:xfrm>
        </p:spPr>
        <p:txBody>
          <a:bodyPr/>
          <a:lstStyle/>
          <a:p>
            <a:r>
              <a:rPr lang="en-US" sz="1800" dirty="0"/>
              <a:t>Some ways to mitigate clear field thermal bridges include:</a:t>
            </a:r>
          </a:p>
          <a:p>
            <a:pPr marL="514350" lvl="1" indent="-257175"/>
            <a:r>
              <a:rPr lang="en-US" sz="1500" dirty="0"/>
              <a:t>Reduce “framing factor” where structurally feasible (wider frame spacing, double stud framing, etc.)</a:t>
            </a:r>
          </a:p>
          <a:p>
            <a:pPr marL="514350" lvl="1" indent="-257175"/>
            <a:r>
              <a:rPr lang="en-US" sz="1500" dirty="0"/>
              <a:t>Use low conductivity structural materials</a:t>
            </a:r>
          </a:p>
          <a:p>
            <a:pPr marL="514350" lvl="1" indent="-257175"/>
            <a:r>
              <a:rPr lang="en-US" sz="1500" dirty="0"/>
              <a:t>Apply continuous insulation over structure/framing members (minimize discontinuity at floor/wall/roof intersections)</a:t>
            </a:r>
          </a:p>
          <a:p>
            <a:pPr marL="514350" lvl="1" indent="-257175"/>
            <a:r>
              <a:rPr lang="en-US" sz="1500" dirty="0"/>
              <a:t>Mount furring over (not through) continuous insulation layer</a:t>
            </a:r>
          </a:p>
          <a:p>
            <a:pPr marL="514350" lvl="1" indent="-257175"/>
            <a:r>
              <a:rPr lang="en-US" sz="1500" dirty="0"/>
              <a:t>Use low conductivity fasteners or devices to attach cladding, furring, etc. to framing (e.g., stainless steel, carbon fiber, etc.)</a:t>
            </a:r>
          </a:p>
          <a:p>
            <a:endParaRPr lang="en-US" dirty="0"/>
          </a:p>
        </p:txBody>
      </p:sp>
      <p:sp>
        <p:nvSpPr>
          <p:cNvPr id="17" name="Content Placeholder 2"/>
          <p:cNvSpPr txBox="1">
            <a:spLocks/>
          </p:cNvSpPr>
          <p:nvPr/>
        </p:nvSpPr>
        <p:spPr>
          <a:xfrm>
            <a:off x="7324651" y="2800349"/>
            <a:ext cx="1666949" cy="110364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425" u="sng" dirty="0">
                <a:latin typeface="Yu Gothic" panose="020B0400000000000000" pitchFamily="34" charset="-128"/>
                <a:ea typeface="Yu Gothic" panose="020B0400000000000000" pitchFamily="34" charset="-128"/>
              </a:rPr>
              <a:t>After </a:t>
            </a:r>
          </a:p>
          <a:p>
            <a:pPr marL="0" indent="0">
              <a:buNone/>
            </a:pPr>
            <a:r>
              <a:rPr lang="en-US" altLang="en-US" sz="1425" dirty="0">
                <a:latin typeface="Yu Gothic" panose="020B0400000000000000" pitchFamily="34" charset="-128"/>
                <a:ea typeface="Yu Gothic" panose="020B0400000000000000" pitchFamily="34" charset="-128"/>
              </a:rPr>
              <a:t>R13 + ½” rigid foam continuous insulation over studs</a:t>
            </a:r>
          </a:p>
        </p:txBody>
      </p:sp>
      <p:sp>
        <p:nvSpPr>
          <p:cNvPr id="18" name="Content Placeholder 2"/>
          <p:cNvSpPr txBox="1">
            <a:spLocks/>
          </p:cNvSpPr>
          <p:nvPr/>
        </p:nvSpPr>
        <p:spPr bwMode="auto">
          <a:xfrm>
            <a:off x="7327641" y="1496468"/>
            <a:ext cx="1740159" cy="83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66668" tIns="33334" rIns="66668" bIns="33334"/>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425" u="sng" dirty="0">
                <a:solidFill>
                  <a:srgbClr val="292929"/>
                </a:solidFill>
                <a:latin typeface="Yu Gothic" panose="020B0400000000000000" pitchFamily="34" charset="-128"/>
                <a:ea typeface="Yu Gothic" panose="020B0400000000000000" pitchFamily="34" charset="-128"/>
              </a:rPr>
              <a:t>Before</a:t>
            </a:r>
            <a:r>
              <a:rPr lang="en-US" altLang="en-US" sz="1425" dirty="0">
                <a:solidFill>
                  <a:srgbClr val="292929"/>
                </a:solidFill>
                <a:latin typeface="Yu Gothic" panose="020B0400000000000000" pitchFamily="34" charset="-128"/>
                <a:ea typeface="Yu Gothic" panose="020B0400000000000000" pitchFamily="34" charset="-128"/>
              </a:rPr>
              <a:t> </a:t>
            </a:r>
          </a:p>
          <a:p>
            <a:pPr eaLnBrk="1" hangingPunct="1">
              <a:buFont typeface="Arial" pitchFamily="34" charset="0"/>
              <a:buNone/>
            </a:pPr>
            <a:r>
              <a:rPr lang="en-US" altLang="en-US" sz="1425" dirty="0">
                <a:solidFill>
                  <a:srgbClr val="292929"/>
                </a:solidFill>
                <a:latin typeface="Yu Gothic" panose="020B0400000000000000" pitchFamily="34" charset="-128"/>
                <a:ea typeface="Yu Gothic" panose="020B0400000000000000" pitchFamily="34" charset="-128"/>
              </a:rPr>
              <a:t>R-13 batts in cavity between studs</a:t>
            </a:r>
          </a:p>
        </p:txBody>
      </p:sp>
      <p:pic>
        <p:nvPicPr>
          <p:cNvPr id="19" name="Picture 8" descr="http://construction.com/CE/CE_images/2013/Nov_Dryvit-System-Inc-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442" y="1372990"/>
            <a:ext cx="1879209" cy="12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http://construction.com/CE/CE_images/2013/Nov_Dryvit-System-In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151" y="2704008"/>
            <a:ext cx="1885560" cy="11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txBox="1">
            <a:spLocks/>
          </p:cNvSpPr>
          <p:nvPr/>
        </p:nvSpPr>
        <p:spPr bwMode="auto">
          <a:xfrm>
            <a:off x="5407051" y="3958952"/>
            <a:ext cx="1577122" cy="28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altLang="en-US" sz="1000" dirty="0">
                <a:latin typeface="Yu Gothic" panose="020B0400000000000000" pitchFamily="34" charset="-128"/>
                <a:ea typeface="Yu Gothic" panose="020B0400000000000000" pitchFamily="34" charset="-128"/>
              </a:rPr>
              <a:t>Source: </a:t>
            </a:r>
            <a:r>
              <a:rPr lang="en-US" altLang="en-US" sz="1000" dirty="0" err="1">
                <a:latin typeface="Yu Gothic" panose="020B0400000000000000" pitchFamily="34" charset="-128"/>
                <a:ea typeface="Yu Gothic" panose="020B0400000000000000" pitchFamily="34" charset="-128"/>
              </a:rPr>
              <a:t>Dryvit</a:t>
            </a:r>
            <a:r>
              <a:rPr lang="en-US" altLang="en-US" sz="1000" dirty="0">
                <a:latin typeface="Yu Gothic" panose="020B0400000000000000" pitchFamily="34" charset="-128"/>
                <a:ea typeface="Yu Gothic" panose="020B0400000000000000" pitchFamily="34" charset="-128"/>
              </a:rPr>
              <a:t>/Dow</a:t>
            </a:r>
          </a:p>
        </p:txBody>
      </p:sp>
    </p:spTree>
    <p:extLst>
      <p:ext uri="{BB962C8B-B14F-4D97-AF65-F5344CB8AC3E}">
        <p14:creationId xmlns:p14="http://schemas.microsoft.com/office/powerpoint/2010/main" val="812585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Concepts for Point &amp; Linear Thermal Bridges</a:t>
            </a:r>
            <a:endParaRPr lang="en-US" dirty="0"/>
          </a:p>
        </p:txBody>
      </p:sp>
      <p:sp>
        <p:nvSpPr>
          <p:cNvPr id="3" name="Text Placeholder 2"/>
          <p:cNvSpPr>
            <a:spLocks noGrp="1"/>
          </p:cNvSpPr>
          <p:nvPr>
            <p:ph type="body" sz="half" idx="1"/>
          </p:nvPr>
        </p:nvSpPr>
        <p:spPr/>
        <p:txBody>
          <a:bodyPr>
            <a:normAutofit fontScale="77500" lnSpcReduction="20000"/>
          </a:bodyPr>
          <a:lstStyle/>
          <a:p>
            <a:r>
              <a:rPr lang="en-US" dirty="0" smtClean="0"/>
              <a:t>Point and linear thermal bridges are not commonly addressed in U.S. practice in applying IECC and ASHRAE 90.1 standard.</a:t>
            </a:r>
          </a:p>
          <a:p>
            <a:pPr lvl="1"/>
            <a:endParaRPr lang="en-US" dirty="0" smtClean="0"/>
          </a:p>
          <a:p>
            <a:pPr lvl="1"/>
            <a:r>
              <a:rPr lang="en-US" dirty="0" smtClean="0"/>
              <a:t>Performance path in 90.1 does require “uninsulated assemblies” to be modeled, but not using Psi-factors (instead a surrogate uninsulated assembly U-factor is applied to the small area of a linear thermal bridge)</a:t>
            </a:r>
          </a:p>
          <a:p>
            <a:pPr lvl="1"/>
            <a:r>
              <a:rPr lang="en-US" dirty="0" smtClean="0"/>
              <a:t>Proposal to address linear and point thermal bridges is being developed and considered by ASHRAE 90.1 SSPC</a:t>
            </a:r>
          </a:p>
          <a:p>
            <a:pPr lvl="1"/>
            <a:r>
              <a:rPr lang="en-US" dirty="0" smtClean="0"/>
              <a:t>Brief treatment is addressed in ASHRAE Handbook of Fundamentals, but without data for Psi-factors</a:t>
            </a:r>
          </a:p>
          <a:p>
            <a:pPr lvl="1"/>
            <a:r>
              <a:rPr lang="en-US" dirty="0" smtClean="0"/>
              <a:t>Various resources are available for Psi- and Chi-factor data to aid in accounting for and mitigating linear and point thermal bridges (SEE BIBLIOGRAPHY)</a:t>
            </a:r>
          </a:p>
          <a:p>
            <a:pPr lvl="2"/>
            <a:endParaRPr lang="en-US" dirty="0" smtClean="0"/>
          </a:p>
        </p:txBody>
      </p:sp>
    </p:spTree>
    <p:extLst>
      <p:ext uri="{BB962C8B-B14F-4D97-AF65-F5344CB8AC3E}">
        <p14:creationId xmlns:p14="http://schemas.microsoft.com/office/powerpoint/2010/main" val="2450476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Mitigation Concepts for Point Thermal Bridges</a:t>
            </a:r>
            <a:endParaRPr lang="en-US" dirty="0"/>
          </a:p>
        </p:txBody>
      </p:sp>
      <p:sp>
        <p:nvSpPr>
          <p:cNvPr id="3" name="Text Placeholder 2"/>
          <p:cNvSpPr>
            <a:spLocks noGrp="1"/>
          </p:cNvSpPr>
          <p:nvPr>
            <p:ph type="body" sz="half" idx="1"/>
          </p:nvPr>
        </p:nvSpPr>
        <p:spPr/>
        <p:txBody>
          <a:bodyPr>
            <a:normAutofit fontScale="85000" lnSpcReduction="10000"/>
          </a:bodyPr>
          <a:lstStyle/>
          <a:p>
            <a:r>
              <a:rPr lang="en-US" dirty="0" smtClean="0"/>
              <a:t>Some ways to mitigate point thermal bridges include:</a:t>
            </a:r>
          </a:p>
          <a:p>
            <a:r>
              <a:rPr lang="en-US" dirty="0" smtClean="0"/>
              <a:t>Minimize penetrations of high thermal conductivity materials through the building envelope.</a:t>
            </a:r>
          </a:p>
          <a:p>
            <a:r>
              <a:rPr lang="en-US" dirty="0" smtClean="0"/>
              <a:t>Encapsulate the penetrating element with insulation for at least 2 feet inward or outward from the envelope.</a:t>
            </a:r>
          </a:p>
          <a:p>
            <a:r>
              <a:rPr lang="en-US" dirty="0" smtClean="0"/>
              <a:t>Use lower conductivity materials</a:t>
            </a:r>
          </a:p>
          <a:p>
            <a:pPr lvl="1"/>
            <a:r>
              <a:rPr lang="en-US" dirty="0" smtClean="0"/>
              <a:t>Stainless steel  </a:t>
            </a:r>
          </a:p>
          <a:p>
            <a:pPr lvl="2"/>
            <a:r>
              <a:rPr lang="en-US" dirty="0" smtClean="0"/>
              <a:t>3x lower thermal conductivity than carbon steel</a:t>
            </a:r>
          </a:p>
          <a:p>
            <a:pPr lvl="2"/>
            <a:r>
              <a:rPr lang="en-US" dirty="0" smtClean="0"/>
              <a:t>5x lower thermal conductivity than aluminum</a:t>
            </a:r>
          </a:p>
          <a:p>
            <a:pPr lvl="2"/>
            <a:r>
              <a:rPr lang="en-US" dirty="0" smtClean="0"/>
              <a:t>More durable (benefit for cladding attachments)</a:t>
            </a:r>
          </a:p>
          <a:p>
            <a:pPr lvl="1"/>
            <a:r>
              <a:rPr lang="en-US" dirty="0" smtClean="0"/>
              <a:t>Various proprietary thermal break materials and devices</a:t>
            </a:r>
          </a:p>
          <a:p>
            <a:endParaRPr lang="en-US" dirty="0"/>
          </a:p>
        </p:txBody>
      </p:sp>
    </p:spTree>
    <p:extLst>
      <p:ext uri="{BB962C8B-B14F-4D97-AF65-F5344CB8AC3E}">
        <p14:creationId xmlns:p14="http://schemas.microsoft.com/office/powerpoint/2010/main" val="283699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Mitigation Concepts for Linear Thermal Bridges</a:t>
            </a:r>
            <a:endParaRPr lang="en-US" dirty="0"/>
          </a:p>
        </p:txBody>
      </p:sp>
      <p:sp>
        <p:nvSpPr>
          <p:cNvPr id="3" name="Text Placeholder 2"/>
          <p:cNvSpPr>
            <a:spLocks noGrp="1"/>
          </p:cNvSpPr>
          <p:nvPr>
            <p:ph type="body" sz="half" idx="1"/>
          </p:nvPr>
        </p:nvSpPr>
        <p:spPr>
          <a:xfrm>
            <a:off x="457200" y="1123950"/>
            <a:ext cx="8229600" cy="3352799"/>
          </a:xfrm>
        </p:spPr>
        <p:txBody>
          <a:bodyPr>
            <a:normAutofit fontScale="77500" lnSpcReduction="20000"/>
          </a:bodyPr>
          <a:lstStyle/>
          <a:p>
            <a:r>
              <a:rPr lang="en-US" dirty="0" smtClean="0"/>
              <a:t>Some ways to mitigate linear thermal bridges include:</a:t>
            </a:r>
          </a:p>
          <a:p>
            <a:pPr lvl="1"/>
            <a:r>
              <a:rPr lang="en-US" dirty="0" smtClean="0"/>
              <a:t>Convert a linear thermal bridge to a series of point thermal bridges to disrupt and minimize heat flow pathway</a:t>
            </a:r>
          </a:p>
          <a:p>
            <a:pPr lvl="1"/>
            <a:r>
              <a:rPr lang="en-US" dirty="0" smtClean="0"/>
              <a:t>Examples:</a:t>
            </a:r>
          </a:p>
          <a:p>
            <a:pPr lvl="2"/>
            <a:r>
              <a:rPr lang="en-US" dirty="0" smtClean="0"/>
              <a:t>Offset brick shelf angle and continuous insulation</a:t>
            </a:r>
          </a:p>
          <a:p>
            <a:pPr lvl="2"/>
            <a:r>
              <a:rPr lang="en-US" dirty="0" smtClean="0"/>
              <a:t>Offset furring (on surface of continuous insulation and fastened through at points)</a:t>
            </a:r>
          </a:p>
          <a:p>
            <a:pPr lvl="2"/>
            <a:r>
              <a:rPr lang="en-US" dirty="0" smtClean="0"/>
              <a:t>Thermally broken or self-supported balconies</a:t>
            </a:r>
          </a:p>
          <a:p>
            <a:pPr lvl="2"/>
            <a:r>
              <a:rPr lang="en-US" dirty="0" smtClean="0"/>
              <a:t>Fenestration interface (alignment with insulation and insulation of exposed rough opening)</a:t>
            </a:r>
          </a:p>
          <a:p>
            <a:pPr lvl="2"/>
            <a:r>
              <a:rPr lang="en-US" dirty="0" smtClean="0"/>
              <a:t>Floor edges (continuous insulation)</a:t>
            </a:r>
          </a:p>
          <a:p>
            <a:pPr lvl="2"/>
            <a:r>
              <a:rPr lang="en-US" dirty="0" smtClean="0"/>
              <a:t>Foundation edges (continuous insulation) – F-factors don’t account for all the options to maximize placement and value of insulation to minimize slab edge heat loss</a:t>
            </a:r>
          </a:p>
          <a:p>
            <a:pPr lvl="2"/>
            <a:r>
              <a:rPr lang="en-US" dirty="0" smtClean="0"/>
              <a:t>Various proprietary structural thermal break devices</a:t>
            </a:r>
          </a:p>
          <a:p>
            <a:endParaRPr lang="en-US" dirty="0"/>
          </a:p>
        </p:txBody>
      </p:sp>
    </p:spTree>
    <p:extLst>
      <p:ext uri="{BB962C8B-B14F-4D97-AF65-F5344CB8AC3E}">
        <p14:creationId xmlns:p14="http://schemas.microsoft.com/office/powerpoint/2010/main" val="2183090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Mitigated Linear Thermal Bridge (Balconies)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936"/>
          <a:stretch/>
        </p:blipFill>
        <p:spPr>
          <a:xfrm>
            <a:off x="3822294" y="1657349"/>
            <a:ext cx="3915551" cy="3334702"/>
          </a:xfrm>
          <a:prstGeom prst="rect">
            <a:avLst/>
          </a:prstGeom>
        </p:spPr>
      </p:pic>
      <p:sp>
        <p:nvSpPr>
          <p:cNvPr id="5" name="TextBox 4"/>
          <p:cNvSpPr txBox="1"/>
          <p:nvPr/>
        </p:nvSpPr>
        <p:spPr>
          <a:xfrm>
            <a:off x="914400" y="1064278"/>
            <a:ext cx="7128245" cy="523220"/>
          </a:xfrm>
          <a:prstGeom prst="rect">
            <a:avLst/>
          </a:prstGeom>
          <a:noFill/>
        </p:spPr>
        <p:txBody>
          <a:bodyPr wrap="square" rtlCol="0">
            <a:spAutoFit/>
          </a:bodyPr>
          <a:lstStyle/>
          <a:p>
            <a:r>
              <a:rPr lang="en-US" sz="1400" dirty="0">
                <a:latin typeface="Yu Gothic" panose="020B0400000000000000" pitchFamily="34" charset="-128"/>
                <a:ea typeface="Yu Gothic" panose="020B0400000000000000" pitchFamily="34" charset="-128"/>
              </a:rPr>
              <a:t>Suspended and separately supported balconies with shear tab or offset shelf-angle point connection to building (photos courtesy of John Hogan)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9962" y="2074188"/>
            <a:ext cx="3334702" cy="2501026"/>
          </a:xfrm>
          <a:prstGeom prst="rect">
            <a:avLst/>
          </a:prstGeom>
        </p:spPr>
      </p:pic>
    </p:spTree>
    <p:extLst>
      <p:ext uri="{BB962C8B-B14F-4D97-AF65-F5344CB8AC3E}">
        <p14:creationId xmlns:p14="http://schemas.microsoft.com/office/powerpoint/2010/main" val="3256174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Mitigated Linear Thermal Bridges</a:t>
            </a:r>
            <a:br>
              <a:rPr lang="en-US" dirty="0" smtClean="0"/>
            </a:br>
            <a:r>
              <a:rPr lang="en-US" dirty="0" smtClean="0"/>
              <a:t>(non-exhaustive “commodity” details)</a:t>
            </a:r>
            <a:endParaRPr lang="en-US" dirty="0"/>
          </a:p>
        </p:txBody>
      </p:sp>
      <p:pic>
        <p:nvPicPr>
          <p:cNvPr id="4" name="Picture 3"/>
          <p:cNvPicPr/>
          <p:nvPr/>
        </p:nvPicPr>
        <p:blipFill rotWithShape="1">
          <a:blip r:embed="rId2"/>
          <a:srcRect l="53299" t="48533" r="17466" b="13723"/>
          <a:stretch/>
        </p:blipFill>
        <p:spPr bwMode="auto">
          <a:xfrm>
            <a:off x="3706447" y="2817586"/>
            <a:ext cx="2135580" cy="1544514"/>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3124200" y="1580247"/>
            <a:ext cx="935706" cy="861774"/>
          </a:xfrm>
          <a:prstGeom prst="rect">
            <a:avLst/>
          </a:prstGeom>
          <a:noFill/>
        </p:spPr>
        <p:txBody>
          <a:bodyPr wrap="square" rtlCol="0">
            <a:spAutoFit/>
          </a:bodyPr>
          <a:lstStyle/>
          <a:p>
            <a:pPr algn="r"/>
            <a:r>
              <a:rPr lang="en-US" sz="1000" dirty="0">
                <a:latin typeface="Yu Gothic" panose="020B0400000000000000" pitchFamily="34" charset="-128"/>
                <a:ea typeface="Yu Gothic" panose="020B0400000000000000" pitchFamily="34" charset="-128"/>
              </a:rPr>
              <a:t>INSULATED PARAPET DETAILS</a:t>
            </a:r>
          </a:p>
          <a:p>
            <a:pPr algn="r"/>
            <a:r>
              <a:rPr lang="en-US" sz="1000" dirty="0">
                <a:latin typeface="Yu Gothic" panose="020B0400000000000000" pitchFamily="34" charset="-128"/>
                <a:ea typeface="Yu Gothic" panose="020B0400000000000000" pitchFamily="34" charset="-128"/>
              </a:rPr>
              <a:t>(Payette</a:t>
            </a:r>
            <a:r>
              <a:rPr lang="en-US" sz="1000" dirty="0" smtClean="0">
                <a:latin typeface="Yu Gothic" panose="020B0400000000000000" pitchFamily="34" charset="-128"/>
                <a:ea typeface="Yu Gothic" panose="020B0400000000000000" pitchFamily="34" charset="-128"/>
              </a:rPr>
              <a:t>/ AIA </a:t>
            </a:r>
            <a:r>
              <a:rPr lang="en-US" sz="1000" dirty="0">
                <a:latin typeface="Yu Gothic" panose="020B0400000000000000" pitchFamily="34" charset="-128"/>
                <a:ea typeface="Yu Gothic" panose="020B0400000000000000" pitchFamily="34" charset="-128"/>
              </a:rPr>
              <a:t>report)</a:t>
            </a:r>
          </a:p>
        </p:txBody>
      </p:sp>
      <p:pic>
        <p:nvPicPr>
          <p:cNvPr id="6" name="Picture 5" descr="http://buildingscience.com.678elmp02.blackmesh.com/sites/default/files/migrate/jpg/BSI081_NIST_Figure_01_we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01" y="1159015"/>
            <a:ext cx="1948458" cy="1289447"/>
          </a:xfrm>
          <a:prstGeom prst="rect">
            <a:avLst/>
          </a:prstGeom>
          <a:noFill/>
          <a:ln>
            <a:solidFill>
              <a:schemeClr val="tx1"/>
            </a:solidFill>
          </a:ln>
        </p:spPr>
      </p:pic>
      <p:pic>
        <p:nvPicPr>
          <p:cNvPr id="7" name="Picture 6" descr="http://buildingscience.com.678elmp02.blackmesh.com/sites/default/files/migrate/jpg/BSI081_NIST_Figure_02_we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571750"/>
            <a:ext cx="1556039" cy="1172874"/>
          </a:xfrm>
          <a:prstGeom prst="rect">
            <a:avLst/>
          </a:prstGeom>
          <a:noFill/>
          <a:ln>
            <a:solidFill>
              <a:schemeClr val="tx1"/>
            </a:solidFill>
          </a:ln>
        </p:spPr>
      </p:pic>
      <p:sp>
        <p:nvSpPr>
          <p:cNvPr id="8" name="TextBox 7"/>
          <p:cNvSpPr txBox="1"/>
          <p:nvPr/>
        </p:nvSpPr>
        <p:spPr>
          <a:xfrm>
            <a:off x="2155176" y="2555899"/>
            <a:ext cx="1297298" cy="1908215"/>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Example Details from BSI-081: Zeroing In (J. Lstiburek, Building Science Corp) as used on NIST NZERTF Project</a:t>
            </a:r>
          </a:p>
          <a:p>
            <a:r>
              <a:rPr lang="en-US" sz="1000" u="sng" dirty="0">
                <a:latin typeface="Yu Gothic" panose="020B0400000000000000" pitchFamily="34" charset="-128"/>
                <a:ea typeface="Yu Gothic" panose="020B0400000000000000" pitchFamily="34" charset="-128"/>
                <a:hlinkClick r:id="rId5"/>
              </a:rPr>
              <a:t>https://buildingscience.com/documents/insights/bsi-081-zeroing-in</a:t>
            </a:r>
            <a:endParaRPr lang="en-US" sz="1000" dirty="0">
              <a:latin typeface="Yu Gothic" panose="020B0400000000000000" pitchFamily="34" charset="-128"/>
              <a:ea typeface="Yu Gothic" panose="020B0400000000000000" pitchFamily="34" charset="-128"/>
            </a:endParaRPr>
          </a:p>
          <a:p>
            <a:pPr algn="r"/>
            <a:endParaRPr lang="en-US" sz="800" dirty="0">
              <a:latin typeface="Yu Gothic" panose="020B0400000000000000" pitchFamily="34" charset="-128"/>
              <a:ea typeface="Yu Gothic" panose="020B0400000000000000" pitchFamily="34" charset="-128"/>
            </a:endParaRPr>
          </a:p>
        </p:txBody>
      </p:sp>
      <p:pic>
        <p:nvPicPr>
          <p:cNvPr id="9" name="Picture 8" descr="http://buildingscience.com.678elmp02.blackmesh.com/sites/default/files/migrate/jpg/BSI081_NIST_Figure_04_web.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867150"/>
            <a:ext cx="1546297" cy="886150"/>
          </a:xfrm>
          <a:prstGeom prst="rect">
            <a:avLst/>
          </a:prstGeom>
          <a:noFill/>
          <a:ln>
            <a:solidFill>
              <a:schemeClr val="tx1"/>
            </a:solidFill>
          </a:ln>
        </p:spPr>
      </p:pic>
      <p:pic>
        <p:nvPicPr>
          <p:cNvPr id="10" name="Picture 9"/>
          <p:cNvPicPr/>
          <p:nvPr/>
        </p:nvPicPr>
        <p:blipFill rotWithShape="1">
          <a:blip r:embed="rId7"/>
          <a:srcRect l="14667" t="54032" r="69153" b="20968"/>
          <a:stretch/>
        </p:blipFill>
        <p:spPr bwMode="auto">
          <a:xfrm>
            <a:off x="4059906" y="1347115"/>
            <a:ext cx="1782121" cy="1355078"/>
          </a:xfrm>
          <a:prstGeom prst="rect">
            <a:avLst/>
          </a:prstGeom>
          <a:ln>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8"/>
          <a:srcRect l="25101" t="11827" r="23639" b="21237"/>
          <a:stretch/>
        </p:blipFill>
        <p:spPr bwMode="auto">
          <a:xfrm>
            <a:off x="6324599" y="2783944"/>
            <a:ext cx="2011314" cy="1584506"/>
          </a:xfrm>
          <a:prstGeom prst="rect">
            <a:avLst/>
          </a:prstGeom>
          <a:ln>
            <a:solidFill>
              <a:schemeClr val="tx1"/>
            </a:solidFill>
          </a:ln>
          <a:extLst>
            <a:ext uri="{53640926-AAD7-44D8-BBD7-CCE9431645EC}">
              <a14:shadowObscured xmlns:a14="http://schemas.microsoft.com/office/drawing/2010/main"/>
            </a:ext>
          </a:extLst>
        </p:spPr>
      </p:pic>
      <p:sp>
        <p:nvSpPr>
          <p:cNvPr id="12" name="TextBox 11"/>
          <p:cNvSpPr txBox="1"/>
          <p:nvPr/>
        </p:nvSpPr>
        <p:spPr>
          <a:xfrm>
            <a:off x="8335913" y="3176633"/>
            <a:ext cx="808087" cy="861774"/>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OFFSET SHELF ANGLE</a:t>
            </a:r>
          </a:p>
          <a:p>
            <a:r>
              <a:rPr lang="en-US" sz="1000" dirty="0">
                <a:latin typeface="Yu Gothic" panose="020B0400000000000000" pitchFamily="34" charset="-128"/>
                <a:ea typeface="Yu Gothic" panose="020B0400000000000000" pitchFamily="34" charset="-128"/>
              </a:rPr>
              <a:t>(AISC/SEI article)</a:t>
            </a:r>
          </a:p>
        </p:txBody>
      </p:sp>
      <p:pic>
        <p:nvPicPr>
          <p:cNvPr id="13" name="Picture 12"/>
          <p:cNvPicPr>
            <a:picLocks noChangeAspect="1"/>
          </p:cNvPicPr>
          <p:nvPr/>
        </p:nvPicPr>
        <p:blipFill rotWithShape="1">
          <a:blip r:embed="rId9"/>
          <a:srcRect l="25831" t="2790" r="1085" b="4009"/>
          <a:stretch/>
        </p:blipFill>
        <p:spPr>
          <a:xfrm>
            <a:off x="7008783" y="1186978"/>
            <a:ext cx="1712003" cy="1477543"/>
          </a:xfrm>
          <a:prstGeom prst="rect">
            <a:avLst/>
          </a:prstGeom>
          <a:ln>
            <a:solidFill>
              <a:schemeClr val="tx1"/>
            </a:solidFill>
          </a:ln>
        </p:spPr>
      </p:pic>
      <p:sp>
        <p:nvSpPr>
          <p:cNvPr id="14" name="TextBox 13"/>
          <p:cNvSpPr txBox="1"/>
          <p:nvPr/>
        </p:nvSpPr>
        <p:spPr>
          <a:xfrm>
            <a:off x="6096000" y="1309277"/>
            <a:ext cx="912783" cy="1169551"/>
          </a:xfrm>
          <a:prstGeom prst="rect">
            <a:avLst/>
          </a:prstGeom>
          <a:noFill/>
        </p:spPr>
        <p:txBody>
          <a:bodyPr wrap="square" rtlCol="0">
            <a:spAutoFit/>
          </a:bodyPr>
          <a:lstStyle/>
          <a:p>
            <a:pPr algn="r"/>
            <a:r>
              <a:rPr lang="en-US" sz="1000" dirty="0">
                <a:latin typeface="Yu Gothic" panose="020B0400000000000000" pitchFamily="34" charset="-128"/>
                <a:ea typeface="Yu Gothic" panose="020B0400000000000000" pitchFamily="34" charset="-128"/>
              </a:rPr>
              <a:t>INSULATED WINDOW ROUGH OPENING DETAIL</a:t>
            </a:r>
          </a:p>
          <a:p>
            <a:pPr algn="r"/>
            <a:r>
              <a:rPr lang="en-US" sz="1000" dirty="0">
                <a:latin typeface="Yu Gothic" panose="020B0400000000000000" pitchFamily="34" charset="-128"/>
                <a:ea typeface="Yu Gothic" panose="020B0400000000000000" pitchFamily="34" charset="-128"/>
              </a:rPr>
              <a:t>(USACE report)</a:t>
            </a:r>
          </a:p>
        </p:txBody>
      </p:sp>
    </p:spTree>
    <p:extLst>
      <p:ext uri="{BB962C8B-B14F-4D97-AF65-F5344CB8AC3E}">
        <p14:creationId xmlns:p14="http://schemas.microsoft.com/office/powerpoint/2010/main" val="143057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Proprietary Thermal Bridging Devices</a:t>
            </a:r>
            <a:br>
              <a:rPr lang="en-US" smtClean="0"/>
            </a:br>
            <a:r>
              <a:rPr lang="en-US" smtClean="0"/>
              <a:t>(non-exhaustive “google” search)</a:t>
            </a:r>
            <a:endParaRPr lang="en-US" dirty="0"/>
          </a:p>
        </p:txBody>
      </p:sp>
      <p:pic>
        <p:nvPicPr>
          <p:cNvPr id="4" name="Picture 3"/>
          <p:cNvPicPr>
            <a:picLocks noChangeAspect="1"/>
          </p:cNvPicPr>
          <p:nvPr/>
        </p:nvPicPr>
        <p:blipFill rotWithShape="1">
          <a:blip r:embed="rId2"/>
          <a:srcRect l="16608" t="48034" r="32534" b="8974"/>
          <a:stretch/>
        </p:blipFill>
        <p:spPr>
          <a:xfrm>
            <a:off x="6705600" y="2438925"/>
            <a:ext cx="2380580" cy="1131943"/>
          </a:xfrm>
          <a:prstGeom prst="rect">
            <a:avLst/>
          </a:prstGeom>
          <a:ln>
            <a:solidFill>
              <a:schemeClr val="tx1"/>
            </a:solidFill>
          </a:ln>
        </p:spPr>
      </p:pic>
      <p:pic>
        <p:nvPicPr>
          <p:cNvPr id="5" name="Picture 4"/>
          <p:cNvPicPr>
            <a:picLocks noChangeAspect="1"/>
          </p:cNvPicPr>
          <p:nvPr/>
        </p:nvPicPr>
        <p:blipFill rotWithShape="1">
          <a:blip r:embed="rId3"/>
          <a:srcRect l="9932" t="50447" r="60400" b="31836"/>
          <a:stretch/>
        </p:blipFill>
        <p:spPr>
          <a:xfrm>
            <a:off x="533400" y="1060326"/>
            <a:ext cx="3825428" cy="1285026"/>
          </a:xfrm>
          <a:prstGeom prst="rect">
            <a:avLst/>
          </a:prstGeom>
        </p:spPr>
      </p:pic>
      <p:sp>
        <p:nvSpPr>
          <p:cNvPr id="8" name="TextBox 7"/>
          <p:cNvSpPr txBox="1"/>
          <p:nvPr/>
        </p:nvSpPr>
        <p:spPr>
          <a:xfrm>
            <a:off x="4439802" y="1418917"/>
            <a:ext cx="2074607" cy="404085"/>
          </a:xfrm>
          <a:prstGeom prst="rect">
            <a:avLst/>
          </a:prstGeom>
          <a:noFill/>
        </p:spPr>
        <p:txBody>
          <a:bodyPr wrap="none" rtlCol="0">
            <a:spAutoFit/>
          </a:bodyPr>
          <a:lstStyle/>
          <a:p>
            <a:r>
              <a:rPr lang="en-US" sz="1000" dirty="0">
                <a:latin typeface="Yu Gothic" panose="020B0400000000000000" pitchFamily="34" charset="-128"/>
                <a:ea typeface="Yu Gothic" panose="020B0400000000000000" pitchFamily="34" charset="-128"/>
              </a:rPr>
              <a:t>Cantilevered Balcony Structural</a:t>
            </a:r>
          </a:p>
          <a:p>
            <a:r>
              <a:rPr lang="en-US" sz="1000" dirty="0">
                <a:latin typeface="Yu Gothic" panose="020B0400000000000000" pitchFamily="34" charset="-128"/>
                <a:ea typeface="Yu Gothic" panose="020B0400000000000000" pitchFamily="34" charset="-128"/>
              </a:rPr>
              <a:t>Thermal Break</a:t>
            </a:r>
          </a:p>
        </p:txBody>
      </p:sp>
      <p:sp>
        <p:nvSpPr>
          <p:cNvPr id="9" name="TextBox 8"/>
          <p:cNvSpPr txBox="1"/>
          <p:nvPr/>
        </p:nvSpPr>
        <p:spPr>
          <a:xfrm>
            <a:off x="533400" y="2677063"/>
            <a:ext cx="4011722" cy="248209"/>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Low thermal conductivity furring/cladding/ledger supports</a:t>
            </a:r>
          </a:p>
        </p:txBody>
      </p:sp>
      <p:sp>
        <p:nvSpPr>
          <p:cNvPr id="10" name="TextBox 9"/>
          <p:cNvSpPr txBox="1"/>
          <p:nvPr/>
        </p:nvSpPr>
        <p:spPr>
          <a:xfrm>
            <a:off x="4189920" y="3930935"/>
            <a:ext cx="2883477" cy="404085"/>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Structural thermal block for steel beam projections through building envelope</a:t>
            </a:r>
          </a:p>
        </p:txBody>
      </p:sp>
      <p:sp>
        <p:nvSpPr>
          <p:cNvPr id="7" name="TextBox 6"/>
          <p:cNvSpPr txBox="1"/>
          <p:nvPr/>
        </p:nvSpPr>
        <p:spPr>
          <a:xfrm>
            <a:off x="533401" y="2918497"/>
            <a:ext cx="4261169" cy="553998"/>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Sources: Payette/AIA </a:t>
            </a:r>
            <a:r>
              <a:rPr lang="en-US" sz="1000" dirty="0" smtClean="0">
                <a:latin typeface="Yu Gothic" panose="020B0400000000000000" pitchFamily="34" charset="-128"/>
                <a:ea typeface="Yu Gothic" panose="020B0400000000000000" pitchFamily="34" charset="-128"/>
              </a:rPr>
              <a:t>report, </a:t>
            </a:r>
            <a:r>
              <a:rPr lang="en-US" sz="1000" dirty="0" smtClean="0">
                <a:latin typeface="Yu Gothic" panose="020B0400000000000000" pitchFamily="34" charset="-128"/>
                <a:ea typeface="Yu Gothic" panose="020B0400000000000000" pitchFamily="34" charset="-128"/>
                <a:hlinkClick r:id="rId4"/>
              </a:rPr>
              <a:t>https</a:t>
            </a:r>
            <a:r>
              <a:rPr lang="en-US" sz="1000" dirty="0">
                <a:latin typeface="Yu Gothic" panose="020B0400000000000000" pitchFamily="34" charset="-128"/>
                <a:ea typeface="Yu Gothic" panose="020B0400000000000000" pitchFamily="34" charset="-128"/>
                <a:hlinkClick r:id="rId4"/>
              </a:rPr>
              <a:t>://knightwallsystems.com/</a:t>
            </a:r>
            <a:r>
              <a:rPr lang="en-US" sz="1000" dirty="0">
                <a:latin typeface="Yu Gothic" panose="020B0400000000000000" pitchFamily="34" charset="-128"/>
                <a:ea typeface="Yu Gothic" panose="020B0400000000000000" pitchFamily="34" charset="-128"/>
              </a:rPr>
              <a:t>; </a:t>
            </a:r>
            <a:endParaRPr lang="en-US" sz="1000" dirty="0" smtClean="0">
              <a:latin typeface="Yu Gothic" panose="020B0400000000000000" pitchFamily="34" charset="-128"/>
              <a:ea typeface="Yu Gothic" panose="020B0400000000000000" pitchFamily="34" charset="-128"/>
            </a:endParaRPr>
          </a:p>
          <a:p>
            <a:r>
              <a:rPr lang="en-US" sz="1000" dirty="0" smtClean="0">
                <a:latin typeface="Yu Gothic" panose="020B0400000000000000" pitchFamily="34" charset="-128"/>
                <a:ea typeface="Yu Gothic" panose="020B0400000000000000" pitchFamily="34" charset="-128"/>
                <a:hlinkClick r:id="rId5"/>
              </a:rPr>
              <a:t>http</a:t>
            </a:r>
            <a:r>
              <a:rPr lang="en-US" sz="1000" dirty="0">
                <a:latin typeface="Yu Gothic" panose="020B0400000000000000" pitchFamily="34" charset="-128"/>
                <a:ea typeface="Yu Gothic" panose="020B0400000000000000" pitchFamily="34" charset="-128"/>
                <a:hlinkClick r:id="rId5"/>
              </a:rPr>
              <a:t>://</a:t>
            </a:r>
            <a:r>
              <a:rPr lang="en-US" sz="1000" dirty="0" smtClean="0">
                <a:latin typeface="Yu Gothic" panose="020B0400000000000000" pitchFamily="34" charset="-128"/>
                <a:ea typeface="Yu Gothic" panose="020B0400000000000000" pitchFamily="34" charset="-128"/>
                <a:hlinkClick r:id="rId5"/>
              </a:rPr>
              <a:t>www.cascadiawindows.com/products/cascadia-clip</a:t>
            </a:r>
            <a:r>
              <a:rPr lang="en-US" sz="1000" dirty="0" smtClean="0">
                <a:latin typeface="Yu Gothic" panose="020B0400000000000000" pitchFamily="34" charset="-128"/>
                <a:ea typeface="Yu Gothic" panose="020B0400000000000000" pitchFamily="34" charset="-128"/>
              </a:rPr>
              <a:t> </a:t>
            </a:r>
            <a:r>
              <a:rPr lang="en-US" sz="1000" dirty="0">
                <a:latin typeface="Yu Gothic" panose="020B0400000000000000" pitchFamily="34" charset="-128"/>
                <a:ea typeface="Yu Gothic" panose="020B0400000000000000" pitchFamily="34" charset="-128"/>
              </a:rPr>
              <a:t>, etc. </a:t>
            </a:r>
          </a:p>
          <a:p>
            <a:endParaRPr lang="en-US" sz="1000" dirty="0">
              <a:latin typeface="Yu Gothic" panose="020B0400000000000000" pitchFamily="34" charset="-128"/>
              <a:ea typeface="Yu Gothic" panose="020B0400000000000000" pitchFamily="34" charset="-128"/>
            </a:endParaRPr>
          </a:p>
        </p:txBody>
      </p:sp>
      <p:sp>
        <p:nvSpPr>
          <p:cNvPr id="11" name="TextBox 10"/>
          <p:cNvSpPr txBox="1"/>
          <p:nvPr/>
        </p:nvSpPr>
        <p:spPr>
          <a:xfrm>
            <a:off x="6694270" y="1418917"/>
            <a:ext cx="2167836" cy="253916"/>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a:t>
            </a:r>
            <a:r>
              <a:rPr lang="en-US" sz="1000" dirty="0">
                <a:latin typeface="Yu Gothic" panose="020B0400000000000000" pitchFamily="34" charset="-128"/>
                <a:ea typeface="Yu Gothic" panose="020B0400000000000000" pitchFamily="34" charset="-128"/>
                <a:hlinkClick r:id="rId6"/>
              </a:rPr>
              <a:t>www.schock-na.com </a:t>
            </a:r>
            <a:r>
              <a:rPr lang="en-US" sz="1000" dirty="0">
                <a:latin typeface="Yu Gothic" panose="020B0400000000000000" pitchFamily="34" charset="-128"/>
                <a:ea typeface="Yu Gothic" panose="020B0400000000000000" pitchFamily="34" charset="-128"/>
              </a:rPr>
              <a:t> </a:t>
            </a:r>
          </a:p>
        </p:txBody>
      </p:sp>
      <p:sp>
        <p:nvSpPr>
          <p:cNvPr id="12" name="TextBox 11"/>
          <p:cNvSpPr txBox="1"/>
          <p:nvPr/>
        </p:nvSpPr>
        <p:spPr>
          <a:xfrm>
            <a:off x="6694270" y="3936748"/>
            <a:ext cx="1895071" cy="246221"/>
          </a:xfrm>
          <a:prstGeom prst="rect">
            <a:avLst/>
          </a:prstGeom>
          <a:noFill/>
        </p:spPr>
        <p:txBody>
          <a:bodyPr wrap="none" rtlCol="0">
            <a:spAutoFit/>
          </a:bodyPr>
          <a:lstStyle/>
          <a:p>
            <a:r>
              <a:rPr lang="en-US" sz="1000" dirty="0">
                <a:latin typeface="Yu Gothic" panose="020B0400000000000000" pitchFamily="34" charset="-128"/>
                <a:ea typeface="Yu Gothic" panose="020B0400000000000000" pitchFamily="34" charset="-128"/>
              </a:rPr>
              <a:t>Source:</a:t>
            </a:r>
            <a:r>
              <a:rPr lang="en-US" sz="1000" dirty="0">
                <a:latin typeface="Yu Gothic" panose="020B0400000000000000" pitchFamily="34" charset="-128"/>
                <a:ea typeface="Yu Gothic" panose="020B0400000000000000" pitchFamily="34" charset="-128"/>
                <a:hlinkClick r:id="rId6"/>
              </a:rPr>
              <a:t> www.schock-na.com</a:t>
            </a:r>
            <a:endParaRPr lang="en-US" sz="1000" dirty="0">
              <a:latin typeface="Yu Gothic" panose="020B0400000000000000" pitchFamily="34" charset="-128"/>
              <a:ea typeface="Yu Gothic" panose="020B0400000000000000" pitchFamily="34" charset="-128"/>
            </a:endParaRPr>
          </a:p>
        </p:txBody>
      </p:sp>
      <p:pic>
        <p:nvPicPr>
          <p:cNvPr id="13" name="Picture 12"/>
          <p:cNvPicPr>
            <a:picLocks noChangeAspect="1"/>
          </p:cNvPicPr>
          <p:nvPr/>
        </p:nvPicPr>
        <p:blipFill rotWithShape="1">
          <a:blip r:embed="rId7"/>
          <a:srcRect l="32057" t="33933" r="38122" b="26830"/>
          <a:stretch/>
        </p:blipFill>
        <p:spPr>
          <a:xfrm>
            <a:off x="4794570" y="2448015"/>
            <a:ext cx="1519672" cy="1124716"/>
          </a:xfrm>
          <a:prstGeom prst="rect">
            <a:avLst/>
          </a:prstGeom>
        </p:spPr>
      </p:pic>
      <p:grpSp>
        <p:nvGrpSpPr>
          <p:cNvPr id="18" name="Group 17"/>
          <p:cNvGrpSpPr/>
          <p:nvPr/>
        </p:nvGrpSpPr>
        <p:grpSpPr>
          <a:xfrm>
            <a:off x="533400" y="3710307"/>
            <a:ext cx="3617290" cy="1249427"/>
            <a:chOff x="325905" y="4935013"/>
            <a:chExt cx="4823053" cy="1665902"/>
          </a:xfrm>
        </p:grpSpPr>
        <p:pic>
          <p:nvPicPr>
            <p:cNvPr id="6" name="Picture 5"/>
            <p:cNvPicPr>
              <a:picLocks noChangeAspect="1"/>
            </p:cNvPicPr>
            <p:nvPr/>
          </p:nvPicPr>
          <p:blipFill rotWithShape="1">
            <a:blip r:embed="rId8"/>
            <a:srcRect l="47865" t="20821" r="22850" b="61196"/>
            <a:stretch/>
          </p:blipFill>
          <p:spPr>
            <a:xfrm>
              <a:off x="325905" y="4935013"/>
              <a:ext cx="4823053" cy="1665902"/>
            </a:xfrm>
            <a:prstGeom prst="rect">
              <a:avLst/>
            </a:prstGeom>
          </p:spPr>
        </p:pic>
        <p:sp>
          <p:nvSpPr>
            <p:cNvPr id="17" name="Freeform 16"/>
            <p:cNvSpPr/>
            <p:nvPr/>
          </p:nvSpPr>
          <p:spPr>
            <a:xfrm>
              <a:off x="1132118" y="5392882"/>
              <a:ext cx="801907" cy="363682"/>
            </a:xfrm>
            <a:custGeom>
              <a:avLst/>
              <a:gdLst>
                <a:gd name="connsiteX0" fmla="*/ 42055 w 801907"/>
                <a:gd name="connsiteY0" fmla="*/ 20782 h 363682"/>
                <a:gd name="connsiteX1" fmla="*/ 104400 w 801907"/>
                <a:gd name="connsiteY1" fmla="*/ 31173 h 363682"/>
                <a:gd name="connsiteX2" fmla="*/ 145964 w 801907"/>
                <a:gd name="connsiteY2" fmla="*/ 51954 h 363682"/>
                <a:gd name="connsiteX3" fmla="*/ 187527 w 801907"/>
                <a:gd name="connsiteY3" fmla="*/ 62345 h 363682"/>
                <a:gd name="connsiteX4" fmla="*/ 218700 w 801907"/>
                <a:gd name="connsiteY4" fmla="*/ 72736 h 363682"/>
                <a:gd name="connsiteX5" fmla="*/ 343391 w 801907"/>
                <a:gd name="connsiteY5" fmla="*/ 83127 h 363682"/>
                <a:gd name="connsiteX6" fmla="*/ 405737 w 801907"/>
                <a:gd name="connsiteY6" fmla="*/ 103909 h 363682"/>
                <a:gd name="connsiteX7" fmla="*/ 520037 w 801907"/>
                <a:gd name="connsiteY7" fmla="*/ 124691 h 363682"/>
                <a:gd name="connsiteX8" fmla="*/ 592773 w 801907"/>
                <a:gd name="connsiteY8" fmla="*/ 145473 h 363682"/>
                <a:gd name="connsiteX9" fmla="*/ 675900 w 801907"/>
                <a:gd name="connsiteY9" fmla="*/ 166254 h 363682"/>
                <a:gd name="connsiteX10" fmla="*/ 738246 w 801907"/>
                <a:gd name="connsiteY10" fmla="*/ 187036 h 363682"/>
                <a:gd name="connsiteX11" fmla="*/ 707073 w 801907"/>
                <a:gd name="connsiteY11" fmla="*/ 197427 h 363682"/>
                <a:gd name="connsiteX12" fmla="*/ 499255 w 801907"/>
                <a:gd name="connsiteY12" fmla="*/ 166254 h 363682"/>
                <a:gd name="connsiteX13" fmla="*/ 468082 w 801907"/>
                <a:gd name="connsiteY13" fmla="*/ 155863 h 363682"/>
                <a:gd name="connsiteX14" fmla="*/ 426518 w 801907"/>
                <a:gd name="connsiteY14" fmla="*/ 135082 h 363682"/>
                <a:gd name="connsiteX15" fmla="*/ 364173 w 801907"/>
                <a:gd name="connsiteY15" fmla="*/ 114300 h 363682"/>
                <a:gd name="connsiteX16" fmla="*/ 333000 w 801907"/>
                <a:gd name="connsiteY16" fmla="*/ 93518 h 363682"/>
                <a:gd name="connsiteX17" fmla="*/ 156355 w 801907"/>
                <a:gd name="connsiteY17" fmla="*/ 72736 h 363682"/>
                <a:gd name="connsiteX18" fmla="*/ 114791 w 801907"/>
                <a:gd name="connsiteY18" fmla="*/ 62345 h 363682"/>
                <a:gd name="connsiteX19" fmla="*/ 125182 w 801907"/>
                <a:gd name="connsiteY19" fmla="*/ 93518 h 363682"/>
                <a:gd name="connsiteX20" fmla="*/ 187527 w 801907"/>
                <a:gd name="connsiteY20" fmla="*/ 135082 h 363682"/>
                <a:gd name="connsiteX21" fmla="*/ 270655 w 801907"/>
                <a:gd name="connsiteY21" fmla="*/ 155863 h 363682"/>
                <a:gd name="connsiteX22" fmla="*/ 333000 w 801907"/>
                <a:gd name="connsiteY22" fmla="*/ 197427 h 363682"/>
                <a:gd name="connsiteX23" fmla="*/ 447300 w 801907"/>
                <a:gd name="connsiteY23" fmla="*/ 228600 h 363682"/>
                <a:gd name="connsiteX24" fmla="*/ 561600 w 801907"/>
                <a:gd name="connsiteY24" fmla="*/ 259773 h 363682"/>
                <a:gd name="connsiteX25" fmla="*/ 644727 w 801907"/>
                <a:gd name="connsiteY25" fmla="*/ 270163 h 363682"/>
                <a:gd name="connsiteX26" fmla="*/ 707073 w 801907"/>
                <a:gd name="connsiteY26" fmla="*/ 290945 h 363682"/>
                <a:gd name="connsiteX27" fmla="*/ 675900 w 801907"/>
                <a:gd name="connsiteY27" fmla="*/ 270163 h 363682"/>
                <a:gd name="connsiteX28" fmla="*/ 530427 w 801907"/>
                <a:gd name="connsiteY28" fmla="*/ 218209 h 363682"/>
                <a:gd name="connsiteX29" fmla="*/ 488864 w 801907"/>
                <a:gd name="connsiteY29" fmla="*/ 197427 h 363682"/>
                <a:gd name="connsiteX30" fmla="*/ 395346 w 801907"/>
                <a:gd name="connsiteY30" fmla="*/ 187036 h 363682"/>
                <a:gd name="connsiteX31" fmla="*/ 322609 w 801907"/>
                <a:gd name="connsiteY31" fmla="*/ 166254 h 363682"/>
                <a:gd name="connsiteX32" fmla="*/ 260264 w 801907"/>
                <a:gd name="connsiteY32" fmla="*/ 145473 h 363682"/>
                <a:gd name="connsiteX33" fmla="*/ 135573 w 801907"/>
                <a:gd name="connsiteY33" fmla="*/ 103909 h 363682"/>
                <a:gd name="connsiteX34" fmla="*/ 42055 w 801907"/>
                <a:gd name="connsiteY34" fmla="*/ 72736 h 363682"/>
                <a:gd name="connsiteX35" fmla="*/ 10882 w 801907"/>
                <a:gd name="connsiteY35" fmla="*/ 62345 h 363682"/>
                <a:gd name="connsiteX36" fmla="*/ 10882 w 801907"/>
                <a:gd name="connsiteY36" fmla="*/ 145473 h 363682"/>
                <a:gd name="connsiteX37" fmla="*/ 73227 w 801907"/>
                <a:gd name="connsiteY37" fmla="*/ 176645 h 363682"/>
                <a:gd name="connsiteX38" fmla="*/ 229091 w 801907"/>
                <a:gd name="connsiteY38" fmla="*/ 197427 h 363682"/>
                <a:gd name="connsiteX39" fmla="*/ 291437 w 801907"/>
                <a:gd name="connsiteY39" fmla="*/ 207818 h 363682"/>
                <a:gd name="connsiteX40" fmla="*/ 353782 w 801907"/>
                <a:gd name="connsiteY40" fmla="*/ 228600 h 363682"/>
                <a:gd name="connsiteX41" fmla="*/ 426518 w 801907"/>
                <a:gd name="connsiteY41" fmla="*/ 259773 h 363682"/>
                <a:gd name="connsiteX42" fmla="*/ 457691 w 801907"/>
                <a:gd name="connsiteY42" fmla="*/ 280554 h 363682"/>
                <a:gd name="connsiteX43" fmla="*/ 488864 w 801907"/>
                <a:gd name="connsiteY43" fmla="*/ 290945 h 363682"/>
                <a:gd name="connsiteX44" fmla="*/ 571991 w 801907"/>
                <a:gd name="connsiteY44" fmla="*/ 311727 h 363682"/>
                <a:gd name="connsiteX45" fmla="*/ 665509 w 801907"/>
                <a:gd name="connsiteY45" fmla="*/ 332509 h 363682"/>
                <a:gd name="connsiteX46" fmla="*/ 727855 w 801907"/>
                <a:gd name="connsiteY46" fmla="*/ 353291 h 363682"/>
                <a:gd name="connsiteX47" fmla="*/ 759027 w 801907"/>
                <a:gd name="connsiteY47" fmla="*/ 363682 h 363682"/>
                <a:gd name="connsiteX48" fmla="*/ 779809 w 801907"/>
                <a:gd name="connsiteY48" fmla="*/ 290945 h 363682"/>
                <a:gd name="connsiteX49" fmla="*/ 717464 w 801907"/>
                <a:gd name="connsiteY49" fmla="*/ 249382 h 363682"/>
                <a:gd name="connsiteX50" fmla="*/ 551209 w 801907"/>
                <a:gd name="connsiteY50" fmla="*/ 218209 h 363682"/>
                <a:gd name="connsiteX51" fmla="*/ 468082 w 801907"/>
                <a:gd name="connsiteY51" fmla="*/ 197427 h 363682"/>
                <a:gd name="connsiteX52" fmla="*/ 405737 w 801907"/>
                <a:gd name="connsiteY52" fmla="*/ 155863 h 363682"/>
                <a:gd name="connsiteX53" fmla="*/ 343391 w 801907"/>
                <a:gd name="connsiteY53" fmla="*/ 114300 h 363682"/>
                <a:gd name="connsiteX54" fmla="*/ 312218 w 801907"/>
                <a:gd name="connsiteY54" fmla="*/ 93518 h 363682"/>
                <a:gd name="connsiteX55" fmla="*/ 281046 w 801907"/>
                <a:gd name="connsiteY55" fmla="*/ 83127 h 363682"/>
                <a:gd name="connsiteX56" fmla="*/ 249873 w 801907"/>
                <a:gd name="connsiteY56" fmla="*/ 62345 h 363682"/>
                <a:gd name="connsiteX57" fmla="*/ 197918 w 801907"/>
                <a:gd name="connsiteY57" fmla="*/ 51954 h 363682"/>
                <a:gd name="connsiteX58" fmla="*/ 114791 w 801907"/>
                <a:gd name="connsiteY58" fmla="*/ 31173 h 363682"/>
                <a:gd name="connsiteX59" fmla="*/ 135573 w 801907"/>
                <a:gd name="connsiteY59" fmla="*/ 62345 h 363682"/>
                <a:gd name="connsiteX60" fmla="*/ 229091 w 801907"/>
                <a:gd name="connsiteY60" fmla="*/ 93518 h 363682"/>
                <a:gd name="connsiteX61" fmla="*/ 260264 w 801907"/>
                <a:gd name="connsiteY61" fmla="*/ 114300 h 363682"/>
                <a:gd name="connsiteX62" fmla="*/ 312218 w 801907"/>
                <a:gd name="connsiteY62" fmla="*/ 124691 h 363682"/>
                <a:gd name="connsiteX63" fmla="*/ 343391 w 801907"/>
                <a:gd name="connsiteY63" fmla="*/ 135082 h 363682"/>
                <a:gd name="connsiteX64" fmla="*/ 395346 w 801907"/>
                <a:gd name="connsiteY64" fmla="*/ 145473 h 363682"/>
                <a:gd name="connsiteX65" fmla="*/ 426518 w 801907"/>
                <a:gd name="connsiteY65" fmla="*/ 166254 h 363682"/>
                <a:gd name="connsiteX66" fmla="*/ 478473 w 801907"/>
                <a:gd name="connsiteY66" fmla="*/ 176645 h 363682"/>
                <a:gd name="connsiteX67" fmla="*/ 603164 w 801907"/>
                <a:gd name="connsiteY67" fmla="*/ 197427 h 363682"/>
                <a:gd name="connsiteX68" fmla="*/ 644727 w 801907"/>
                <a:gd name="connsiteY68" fmla="*/ 207818 h 363682"/>
                <a:gd name="connsiteX69" fmla="*/ 675900 w 801907"/>
                <a:gd name="connsiteY69" fmla="*/ 218209 h 363682"/>
                <a:gd name="connsiteX70" fmla="*/ 727855 w 801907"/>
                <a:gd name="connsiteY70" fmla="*/ 228600 h 363682"/>
                <a:gd name="connsiteX71" fmla="*/ 790200 w 801907"/>
                <a:gd name="connsiteY71" fmla="*/ 238991 h 363682"/>
                <a:gd name="connsiteX72" fmla="*/ 759027 w 801907"/>
                <a:gd name="connsiteY72" fmla="*/ 228600 h 363682"/>
                <a:gd name="connsiteX73" fmla="*/ 707073 w 801907"/>
                <a:gd name="connsiteY73" fmla="*/ 207818 h 363682"/>
                <a:gd name="connsiteX74" fmla="*/ 634337 w 801907"/>
                <a:gd name="connsiteY74" fmla="*/ 187036 h 363682"/>
                <a:gd name="connsiteX75" fmla="*/ 561600 w 801907"/>
                <a:gd name="connsiteY75" fmla="*/ 166254 h 363682"/>
                <a:gd name="connsiteX76" fmla="*/ 530427 w 801907"/>
                <a:gd name="connsiteY76" fmla="*/ 145473 h 363682"/>
                <a:gd name="connsiteX77" fmla="*/ 457691 w 801907"/>
                <a:gd name="connsiteY77" fmla="*/ 124691 h 363682"/>
                <a:gd name="connsiteX78" fmla="*/ 395346 w 801907"/>
                <a:gd name="connsiteY78" fmla="*/ 93518 h 363682"/>
                <a:gd name="connsiteX79" fmla="*/ 364173 w 801907"/>
                <a:gd name="connsiteY79" fmla="*/ 62345 h 363682"/>
                <a:gd name="connsiteX80" fmla="*/ 291437 w 801907"/>
                <a:gd name="connsiteY80" fmla="*/ 41563 h 363682"/>
                <a:gd name="connsiteX81" fmla="*/ 229091 w 801907"/>
                <a:gd name="connsiteY81" fmla="*/ 20782 h 363682"/>
                <a:gd name="connsiteX82" fmla="*/ 125182 w 801907"/>
                <a:gd name="connsiteY82" fmla="*/ 0 h 363682"/>
                <a:gd name="connsiteX83" fmla="*/ 42055 w 801907"/>
                <a:gd name="connsiteY83" fmla="*/ 20782 h 363682"/>
                <a:gd name="connsiteX84" fmla="*/ 31664 w 801907"/>
                <a:gd name="connsiteY84" fmla="*/ 51954 h 363682"/>
                <a:gd name="connsiteX85" fmla="*/ 21273 w 801907"/>
                <a:gd name="connsiteY85" fmla="*/ 93518 h 363682"/>
                <a:gd name="connsiteX86" fmla="*/ 31664 w 801907"/>
                <a:gd name="connsiteY86" fmla="*/ 187036 h 363682"/>
                <a:gd name="connsiteX87" fmla="*/ 94009 w 801907"/>
                <a:gd name="connsiteY87" fmla="*/ 207818 h 363682"/>
                <a:gd name="connsiteX88" fmla="*/ 125182 w 801907"/>
                <a:gd name="connsiteY88" fmla="*/ 228600 h 363682"/>
                <a:gd name="connsiteX89" fmla="*/ 281046 w 801907"/>
                <a:gd name="connsiteY89" fmla="*/ 249382 h 363682"/>
                <a:gd name="connsiteX90" fmla="*/ 322609 w 801907"/>
                <a:gd name="connsiteY90" fmla="*/ 259773 h 363682"/>
                <a:gd name="connsiteX91" fmla="*/ 353782 w 801907"/>
                <a:gd name="connsiteY91" fmla="*/ 270163 h 363682"/>
                <a:gd name="connsiteX92" fmla="*/ 436909 w 801907"/>
                <a:gd name="connsiteY92" fmla="*/ 290945 h 363682"/>
                <a:gd name="connsiteX93" fmla="*/ 468082 w 801907"/>
                <a:gd name="connsiteY93" fmla="*/ 301336 h 363682"/>
                <a:gd name="connsiteX94" fmla="*/ 499255 w 801907"/>
                <a:gd name="connsiteY94" fmla="*/ 322118 h 363682"/>
                <a:gd name="connsiteX95" fmla="*/ 561600 w 801907"/>
                <a:gd name="connsiteY95" fmla="*/ 332509 h 363682"/>
                <a:gd name="connsiteX96" fmla="*/ 592773 w 801907"/>
                <a:gd name="connsiteY96" fmla="*/ 342900 h 363682"/>
                <a:gd name="connsiteX97" fmla="*/ 696682 w 801907"/>
                <a:gd name="connsiteY97" fmla="*/ 322118 h 363682"/>
                <a:gd name="connsiteX98" fmla="*/ 727855 w 801907"/>
                <a:gd name="connsiteY98" fmla="*/ 301336 h 363682"/>
                <a:gd name="connsiteX99" fmla="*/ 582382 w 801907"/>
                <a:gd name="connsiteY99" fmla="*/ 249382 h 363682"/>
                <a:gd name="connsiteX100" fmla="*/ 488864 w 801907"/>
                <a:gd name="connsiteY100" fmla="*/ 218209 h 363682"/>
                <a:gd name="connsiteX101" fmla="*/ 457691 w 801907"/>
                <a:gd name="connsiteY101" fmla="*/ 207818 h 363682"/>
                <a:gd name="connsiteX102" fmla="*/ 426518 w 801907"/>
                <a:gd name="connsiteY102" fmla="*/ 187036 h 363682"/>
                <a:gd name="connsiteX103" fmla="*/ 384955 w 801907"/>
                <a:gd name="connsiteY103" fmla="*/ 176645 h 363682"/>
                <a:gd name="connsiteX104" fmla="*/ 353782 w 801907"/>
                <a:gd name="connsiteY104" fmla="*/ 166254 h 363682"/>
                <a:gd name="connsiteX105" fmla="*/ 312218 w 801907"/>
                <a:gd name="connsiteY105" fmla="*/ 155863 h 363682"/>
                <a:gd name="connsiteX106" fmla="*/ 218700 w 801907"/>
                <a:gd name="connsiteY106" fmla="*/ 124691 h 363682"/>
                <a:gd name="connsiteX107" fmla="*/ 187527 w 801907"/>
                <a:gd name="connsiteY107" fmla="*/ 114300 h 363682"/>
                <a:gd name="connsiteX108" fmla="*/ 156355 w 801907"/>
                <a:gd name="connsiteY108" fmla="*/ 103909 h 363682"/>
                <a:gd name="connsiteX109" fmla="*/ 145964 w 801907"/>
                <a:gd name="connsiteY109" fmla="*/ 135082 h 363682"/>
                <a:gd name="connsiteX110" fmla="*/ 166746 w 801907"/>
                <a:gd name="connsiteY110" fmla="*/ 166254 h 363682"/>
                <a:gd name="connsiteX111" fmla="*/ 239482 w 801907"/>
                <a:gd name="connsiteY111" fmla="*/ 218209 h 363682"/>
                <a:gd name="connsiteX112" fmla="*/ 343391 w 801907"/>
                <a:gd name="connsiteY112" fmla="*/ 249382 h 363682"/>
                <a:gd name="connsiteX113" fmla="*/ 405737 w 801907"/>
                <a:gd name="connsiteY113" fmla="*/ 270163 h 363682"/>
                <a:gd name="connsiteX114" fmla="*/ 436909 w 801907"/>
                <a:gd name="connsiteY114" fmla="*/ 280554 h 363682"/>
                <a:gd name="connsiteX115" fmla="*/ 488864 w 801907"/>
                <a:gd name="connsiteY115" fmla="*/ 290945 h 363682"/>
                <a:gd name="connsiteX116" fmla="*/ 582382 w 801907"/>
                <a:gd name="connsiteY116" fmla="*/ 311727 h 363682"/>
                <a:gd name="connsiteX117" fmla="*/ 551209 w 801907"/>
                <a:gd name="connsiteY117" fmla="*/ 301336 h 363682"/>
                <a:gd name="connsiteX118" fmla="*/ 520037 w 801907"/>
                <a:gd name="connsiteY118" fmla="*/ 280554 h 363682"/>
                <a:gd name="connsiteX119" fmla="*/ 468082 w 801907"/>
                <a:gd name="connsiteY119" fmla="*/ 270163 h 363682"/>
                <a:gd name="connsiteX120" fmla="*/ 436909 w 801907"/>
                <a:gd name="connsiteY120" fmla="*/ 259773 h 363682"/>
                <a:gd name="connsiteX121" fmla="*/ 405737 w 801907"/>
                <a:gd name="connsiteY121" fmla="*/ 238991 h 363682"/>
                <a:gd name="connsiteX122" fmla="*/ 374564 w 801907"/>
                <a:gd name="connsiteY122" fmla="*/ 228600 h 363682"/>
                <a:gd name="connsiteX123" fmla="*/ 312218 w 801907"/>
                <a:gd name="connsiteY123" fmla="*/ 187036 h 363682"/>
                <a:gd name="connsiteX124" fmla="*/ 281046 w 801907"/>
                <a:gd name="connsiteY124" fmla="*/ 166254 h 363682"/>
                <a:gd name="connsiteX125" fmla="*/ 208309 w 801907"/>
                <a:gd name="connsiteY125" fmla="*/ 135082 h 363682"/>
                <a:gd name="connsiteX126" fmla="*/ 135573 w 801907"/>
                <a:gd name="connsiteY126" fmla="*/ 93518 h 363682"/>
                <a:gd name="connsiteX127" fmla="*/ 104400 w 801907"/>
                <a:gd name="connsiteY127" fmla="*/ 72736 h 363682"/>
                <a:gd name="connsiteX128" fmla="*/ 42055 w 801907"/>
                <a:gd name="connsiteY128" fmla="*/ 51954 h 363682"/>
                <a:gd name="connsiteX129" fmla="*/ 73227 w 801907"/>
                <a:gd name="connsiteY129" fmla="*/ 20782 h 363682"/>
                <a:gd name="connsiteX130" fmla="*/ 239482 w 801907"/>
                <a:gd name="connsiteY130" fmla="*/ 31173 h 363682"/>
                <a:gd name="connsiteX131" fmla="*/ 333000 w 801907"/>
                <a:gd name="connsiteY131" fmla="*/ 72736 h 363682"/>
                <a:gd name="connsiteX132" fmla="*/ 374564 w 801907"/>
                <a:gd name="connsiteY132" fmla="*/ 83127 h 363682"/>
                <a:gd name="connsiteX133" fmla="*/ 457691 w 801907"/>
                <a:gd name="connsiteY133" fmla="*/ 135082 h 363682"/>
                <a:gd name="connsiteX134" fmla="*/ 561600 w 801907"/>
                <a:gd name="connsiteY134" fmla="*/ 197427 h 363682"/>
                <a:gd name="connsiteX135" fmla="*/ 603164 w 801907"/>
                <a:gd name="connsiteY135" fmla="*/ 207818 h 363682"/>
                <a:gd name="connsiteX136" fmla="*/ 707073 w 801907"/>
                <a:gd name="connsiteY136" fmla="*/ 228600 h 363682"/>
                <a:gd name="connsiteX137" fmla="*/ 769418 w 801907"/>
                <a:gd name="connsiteY137" fmla="*/ 249382 h 363682"/>
                <a:gd name="connsiteX138" fmla="*/ 800591 w 801907"/>
                <a:gd name="connsiteY138" fmla="*/ 238991 h 363682"/>
                <a:gd name="connsiteX139" fmla="*/ 738246 w 801907"/>
                <a:gd name="connsiteY139" fmla="*/ 218209 h 363682"/>
                <a:gd name="connsiteX140" fmla="*/ 644727 w 801907"/>
                <a:gd name="connsiteY140" fmla="*/ 166254 h 363682"/>
                <a:gd name="connsiteX141" fmla="*/ 603164 w 801907"/>
                <a:gd name="connsiteY141" fmla="*/ 155863 h 363682"/>
                <a:gd name="connsiteX142" fmla="*/ 571991 w 801907"/>
                <a:gd name="connsiteY142" fmla="*/ 145473 h 363682"/>
                <a:gd name="connsiteX143" fmla="*/ 509646 w 801907"/>
                <a:gd name="connsiteY143" fmla="*/ 135082 h 363682"/>
                <a:gd name="connsiteX144" fmla="*/ 478473 w 801907"/>
                <a:gd name="connsiteY144" fmla="*/ 124691 h 363682"/>
                <a:gd name="connsiteX145" fmla="*/ 436909 w 801907"/>
                <a:gd name="connsiteY145" fmla="*/ 114300 h 363682"/>
                <a:gd name="connsiteX146" fmla="*/ 405737 w 801907"/>
                <a:gd name="connsiteY146" fmla="*/ 103909 h 363682"/>
                <a:gd name="connsiteX147" fmla="*/ 364173 w 801907"/>
                <a:gd name="connsiteY147" fmla="*/ 93518 h 363682"/>
                <a:gd name="connsiteX148" fmla="*/ 322609 w 801907"/>
                <a:gd name="connsiteY148" fmla="*/ 72736 h 363682"/>
                <a:gd name="connsiteX149" fmla="*/ 291437 w 801907"/>
                <a:gd name="connsiteY149" fmla="*/ 62345 h 363682"/>
                <a:gd name="connsiteX150" fmla="*/ 260264 w 801907"/>
                <a:gd name="connsiteY150" fmla="*/ 41563 h 363682"/>
                <a:gd name="connsiteX151" fmla="*/ 218700 w 801907"/>
                <a:gd name="connsiteY151" fmla="*/ 31173 h 363682"/>
                <a:gd name="connsiteX152" fmla="*/ 156355 w 801907"/>
                <a:gd name="connsiteY152" fmla="*/ 10391 h 363682"/>
                <a:gd name="connsiteX153" fmla="*/ 73227 w 801907"/>
                <a:gd name="connsiteY153" fmla="*/ 72736 h 363682"/>
                <a:gd name="connsiteX154" fmla="*/ 156355 w 801907"/>
                <a:gd name="connsiteY154" fmla="*/ 103909 h 363682"/>
                <a:gd name="connsiteX155" fmla="*/ 270655 w 801907"/>
                <a:gd name="connsiteY155" fmla="*/ 135082 h 363682"/>
                <a:gd name="connsiteX156" fmla="*/ 312218 w 801907"/>
                <a:gd name="connsiteY156" fmla="*/ 145473 h 363682"/>
                <a:gd name="connsiteX157" fmla="*/ 374564 w 801907"/>
                <a:gd name="connsiteY157" fmla="*/ 166254 h 363682"/>
                <a:gd name="connsiteX158" fmla="*/ 405737 w 801907"/>
                <a:gd name="connsiteY158" fmla="*/ 176645 h 363682"/>
                <a:gd name="connsiteX159" fmla="*/ 436909 w 801907"/>
                <a:gd name="connsiteY159" fmla="*/ 197427 h 363682"/>
                <a:gd name="connsiteX160" fmla="*/ 468082 w 801907"/>
                <a:gd name="connsiteY160" fmla="*/ 207818 h 363682"/>
                <a:gd name="connsiteX161" fmla="*/ 530427 w 801907"/>
                <a:gd name="connsiteY161" fmla="*/ 249382 h 363682"/>
                <a:gd name="connsiteX162" fmla="*/ 561600 w 801907"/>
                <a:gd name="connsiteY162" fmla="*/ 270163 h 363682"/>
                <a:gd name="connsiteX163" fmla="*/ 592773 w 801907"/>
                <a:gd name="connsiteY163" fmla="*/ 290945 h 363682"/>
                <a:gd name="connsiteX164" fmla="*/ 623946 w 801907"/>
                <a:gd name="connsiteY164" fmla="*/ 311727 h 363682"/>
                <a:gd name="connsiteX165" fmla="*/ 540818 w 801907"/>
                <a:gd name="connsiteY165" fmla="*/ 290945 h 363682"/>
                <a:gd name="connsiteX166" fmla="*/ 478473 w 801907"/>
                <a:gd name="connsiteY166" fmla="*/ 270163 h 363682"/>
                <a:gd name="connsiteX167" fmla="*/ 436909 w 801907"/>
                <a:gd name="connsiteY167" fmla="*/ 259773 h 36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01907" h="363682">
                  <a:moveTo>
                    <a:pt x="42055" y="20782"/>
                  </a:moveTo>
                  <a:cubicBezTo>
                    <a:pt x="62837" y="24246"/>
                    <a:pt x="84220" y="25119"/>
                    <a:pt x="104400" y="31173"/>
                  </a:cubicBezTo>
                  <a:cubicBezTo>
                    <a:pt x="119237" y="35624"/>
                    <a:pt x="131460" y="46515"/>
                    <a:pt x="145964" y="51954"/>
                  </a:cubicBezTo>
                  <a:cubicBezTo>
                    <a:pt x="159336" y="56968"/>
                    <a:pt x="173796" y="58422"/>
                    <a:pt x="187527" y="62345"/>
                  </a:cubicBezTo>
                  <a:cubicBezTo>
                    <a:pt x="198059" y="65354"/>
                    <a:pt x="207843" y="71288"/>
                    <a:pt x="218700" y="72736"/>
                  </a:cubicBezTo>
                  <a:cubicBezTo>
                    <a:pt x="260042" y="78248"/>
                    <a:pt x="301827" y="79663"/>
                    <a:pt x="343391" y="83127"/>
                  </a:cubicBezTo>
                  <a:cubicBezTo>
                    <a:pt x="364173" y="90054"/>
                    <a:pt x="384129" y="100308"/>
                    <a:pt x="405737" y="103909"/>
                  </a:cubicBezTo>
                  <a:cubicBezTo>
                    <a:pt x="450850" y="111428"/>
                    <a:pt x="476472" y="115010"/>
                    <a:pt x="520037" y="124691"/>
                  </a:cubicBezTo>
                  <a:cubicBezTo>
                    <a:pt x="613502" y="145461"/>
                    <a:pt x="516394" y="124643"/>
                    <a:pt x="592773" y="145473"/>
                  </a:cubicBezTo>
                  <a:cubicBezTo>
                    <a:pt x="620328" y="152988"/>
                    <a:pt x="648804" y="157222"/>
                    <a:pt x="675900" y="166254"/>
                  </a:cubicBezTo>
                  <a:lnTo>
                    <a:pt x="738246" y="187036"/>
                  </a:lnTo>
                  <a:cubicBezTo>
                    <a:pt x="727855" y="190500"/>
                    <a:pt x="718026" y="197427"/>
                    <a:pt x="707073" y="197427"/>
                  </a:cubicBezTo>
                  <a:cubicBezTo>
                    <a:pt x="575603" y="197427"/>
                    <a:pt x="591564" y="197024"/>
                    <a:pt x="499255" y="166254"/>
                  </a:cubicBezTo>
                  <a:cubicBezTo>
                    <a:pt x="488864" y="162790"/>
                    <a:pt x="477879" y="160761"/>
                    <a:pt x="468082" y="155863"/>
                  </a:cubicBezTo>
                  <a:cubicBezTo>
                    <a:pt x="454227" y="148936"/>
                    <a:pt x="440900" y="140835"/>
                    <a:pt x="426518" y="135082"/>
                  </a:cubicBezTo>
                  <a:cubicBezTo>
                    <a:pt x="406179" y="126946"/>
                    <a:pt x="382400" y="126451"/>
                    <a:pt x="364173" y="114300"/>
                  </a:cubicBezTo>
                  <a:cubicBezTo>
                    <a:pt x="353782" y="107373"/>
                    <a:pt x="344848" y="97467"/>
                    <a:pt x="333000" y="93518"/>
                  </a:cubicBezTo>
                  <a:cubicBezTo>
                    <a:pt x="301724" y="83093"/>
                    <a:pt x="166695" y="73676"/>
                    <a:pt x="156355" y="72736"/>
                  </a:cubicBezTo>
                  <a:cubicBezTo>
                    <a:pt x="142500" y="69272"/>
                    <a:pt x="126674" y="54423"/>
                    <a:pt x="114791" y="62345"/>
                  </a:cubicBezTo>
                  <a:cubicBezTo>
                    <a:pt x="105677" y="68421"/>
                    <a:pt x="117437" y="85773"/>
                    <a:pt x="125182" y="93518"/>
                  </a:cubicBezTo>
                  <a:cubicBezTo>
                    <a:pt x="142843" y="111179"/>
                    <a:pt x="163832" y="127184"/>
                    <a:pt x="187527" y="135082"/>
                  </a:cubicBezTo>
                  <a:cubicBezTo>
                    <a:pt x="235455" y="151058"/>
                    <a:pt x="207960" y="143325"/>
                    <a:pt x="270655" y="155863"/>
                  </a:cubicBezTo>
                  <a:cubicBezTo>
                    <a:pt x="291437" y="169718"/>
                    <a:pt x="309305" y="189529"/>
                    <a:pt x="333000" y="197427"/>
                  </a:cubicBezTo>
                  <a:cubicBezTo>
                    <a:pt x="466753" y="242011"/>
                    <a:pt x="329804" y="199226"/>
                    <a:pt x="447300" y="228600"/>
                  </a:cubicBezTo>
                  <a:cubicBezTo>
                    <a:pt x="508457" y="243889"/>
                    <a:pt x="460318" y="247114"/>
                    <a:pt x="561600" y="259773"/>
                  </a:cubicBezTo>
                  <a:lnTo>
                    <a:pt x="644727" y="270163"/>
                  </a:lnTo>
                  <a:cubicBezTo>
                    <a:pt x="665509" y="277090"/>
                    <a:pt x="725300" y="303096"/>
                    <a:pt x="707073" y="290945"/>
                  </a:cubicBezTo>
                  <a:cubicBezTo>
                    <a:pt x="696682" y="284018"/>
                    <a:pt x="687428" y="274966"/>
                    <a:pt x="675900" y="270163"/>
                  </a:cubicBezTo>
                  <a:cubicBezTo>
                    <a:pt x="463530" y="181677"/>
                    <a:pt x="670313" y="280381"/>
                    <a:pt x="530427" y="218209"/>
                  </a:cubicBezTo>
                  <a:cubicBezTo>
                    <a:pt x="516272" y="211918"/>
                    <a:pt x="503957" y="200910"/>
                    <a:pt x="488864" y="197427"/>
                  </a:cubicBezTo>
                  <a:cubicBezTo>
                    <a:pt x="458303" y="190374"/>
                    <a:pt x="426519" y="190500"/>
                    <a:pt x="395346" y="187036"/>
                  </a:cubicBezTo>
                  <a:cubicBezTo>
                    <a:pt x="371100" y="180109"/>
                    <a:pt x="346710" y="173670"/>
                    <a:pt x="322609" y="166254"/>
                  </a:cubicBezTo>
                  <a:cubicBezTo>
                    <a:pt x="301672" y="159812"/>
                    <a:pt x="281046" y="152400"/>
                    <a:pt x="260264" y="145473"/>
                  </a:cubicBezTo>
                  <a:lnTo>
                    <a:pt x="135573" y="103909"/>
                  </a:lnTo>
                  <a:lnTo>
                    <a:pt x="42055" y="72736"/>
                  </a:lnTo>
                  <a:lnTo>
                    <a:pt x="10882" y="62345"/>
                  </a:lnTo>
                  <a:cubicBezTo>
                    <a:pt x="3325" y="92573"/>
                    <a:pt x="-9270" y="115245"/>
                    <a:pt x="10882" y="145473"/>
                  </a:cubicBezTo>
                  <a:cubicBezTo>
                    <a:pt x="21040" y="160709"/>
                    <a:pt x="56632" y="172496"/>
                    <a:pt x="73227" y="176645"/>
                  </a:cubicBezTo>
                  <a:cubicBezTo>
                    <a:pt x="137206" y="192640"/>
                    <a:pt x="151185" y="187689"/>
                    <a:pt x="229091" y="197427"/>
                  </a:cubicBezTo>
                  <a:cubicBezTo>
                    <a:pt x="249997" y="200040"/>
                    <a:pt x="270655" y="204354"/>
                    <a:pt x="291437" y="207818"/>
                  </a:cubicBezTo>
                  <a:cubicBezTo>
                    <a:pt x="312219" y="214745"/>
                    <a:pt x="335555" y="216449"/>
                    <a:pt x="353782" y="228600"/>
                  </a:cubicBezTo>
                  <a:cubicBezTo>
                    <a:pt x="396837" y="257304"/>
                    <a:pt x="372839" y="246353"/>
                    <a:pt x="426518" y="259773"/>
                  </a:cubicBezTo>
                  <a:cubicBezTo>
                    <a:pt x="436909" y="266700"/>
                    <a:pt x="446521" y="274969"/>
                    <a:pt x="457691" y="280554"/>
                  </a:cubicBezTo>
                  <a:cubicBezTo>
                    <a:pt x="467488" y="285452"/>
                    <a:pt x="478297" y="288063"/>
                    <a:pt x="488864" y="290945"/>
                  </a:cubicBezTo>
                  <a:cubicBezTo>
                    <a:pt x="516419" y="298460"/>
                    <a:pt x="543984" y="306126"/>
                    <a:pt x="571991" y="311727"/>
                  </a:cubicBezTo>
                  <a:cubicBezTo>
                    <a:pt x="601657" y="317660"/>
                    <a:pt x="636158" y="323704"/>
                    <a:pt x="665509" y="332509"/>
                  </a:cubicBezTo>
                  <a:cubicBezTo>
                    <a:pt x="686491" y="338804"/>
                    <a:pt x="707073" y="346364"/>
                    <a:pt x="727855" y="353291"/>
                  </a:cubicBezTo>
                  <a:lnTo>
                    <a:pt x="759027" y="363682"/>
                  </a:lnTo>
                  <a:cubicBezTo>
                    <a:pt x="762926" y="351984"/>
                    <a:pt x="781114" y="300078"/>
                    <a:pt x="779809" y="290945"/>
                  </a:cubicBezTo>
                  <a:cubicBezTo>
                    <a:pt x="774318" y="252508"/>
                    <a:pt x="744598" y="257522"/>
                    <a:pt x="717464" y="249382"/>
                  </a:cubicBezTo>
                  <a:cubicBezTo>
                    <a:pt x="606202" y="216003"/>
                    <a:pt x="702170" y="233305"/>
                    <a:pt x="551209" y="218209"/>
                  </a:cubicBezTo>
                  <a:cubicBezTo>
                    <a:pt x="536815" y="215330"/>
                    <a:pt x="486054" y="207412"/>
                    <a:pt x="468082" y="197427"/>
                  </a:cubicBezTo>
                  <a:cubicBezTo>
                    <a:pt x="446249" y="185297"/>
                    <a:pt x="426519" y="169717"/>
                    <a:pt x="405737" y="155863"/>
                  </a:cubicBezTo>
                  <a:lnTo>
                    <a:pt x="343391" y="114300"/>
                  </a:lnTo>
                  <a:cubicBezTo>
                    <a:pt x="333000" y="107373"/>
                    <a:pt x="324066" y="97467"/>
                    <a:pt x="312218" y="93518"/>
                  </a:cubicBezTo>
                  <a:cubicBezTo>
                    <a:pt x="301827" y="90054"/>
                    <a:pt x="290842" y="88025"/>
                    <a:pt x="281046" y="83127"/>
                  </a:cubicBezTo>
                  <a:cubicBezTo>
                    <a:pt x="269876" y="77542"/>
                    <a:pt x="261566" y="66730"/>
                    <a:pt x="249873" y="62345"/>
                  </a:cubicBezTo>
                  <a:cubicBezTo>
                    <a:pt x="233336" y="56144"/>
                    <a:pt x="215127" y="55925"/>
                    <a:pt x="197918" y="51954"/>
                  </a:cubicBezTo>
                  <a:cubicBezTo>
                    <a:pt x="170088" y="45532"/>
                    <a:pt x="114791" y="31173"/>
                    <a:pt x="114791" y="31173"/>
                  </a:cubicBezTo>
                  <a:cubicBezTo>
                    <a:pt x="121718" y="41564"/>
                    <a:pt x="125979" y="54350"/>
                    <a:pt x="135573" y="62345"/>
                  </a:cubicBezTo>
                  <a:cubicBezTo>
                    <a:pt x="162744" y="84987"/>
                    <a:pt x="196368" y="86973"/>
                    <a:pt x="229091" y="93518"/>
                  </a:cubicBezTo>
                  <a:cubicBezTo>
                    <a:pt x="239482" y="100445"/>
                    <a:pt x="248571" y="109915"/>
                    <a:pt x="260264" y="114300"/>
                  </a:cubicBezTo>
                  <a:cubicBezTo>
                    <a:pt x="276800" y="120501"/>
                    <a:pt x="295084" y="120408"/>
                    <a:pt x="312218" y="124691"/>
                  </a:cubicBezTo>
                  <a:cubicBezTo>
                    <a:pt x="322844" y="127348"/>
                    <a:pt x="332765" y="132425"/>
                    <a:pt x="343391" y="135082"/>
                  </a:cubicBezTo>
                  <a:cubicBezTo>
                    <a:pt x="360525" y="139365"/>
                    <a:pt x="378028" y="142009"/>
                    <a:pt x="395346" y="145473"/>
                  </a:cubicBezTo>
                  <a:cubicBezTo>
                    <a:pt x="405737" y="152400"/>
                    <a:pt x="414825" y="161869"/>
                    <a:pt x="426518" y="166254"/>
                  </a:cubicBezTo>
                  <a:cubicBezTo>
                    <a:pt x="443055" y="172455"/>
                    <a:pt x="461232" y="172814"/>
                    <a:pt x="478473" y="176645"/>
                  </a:cubicBezTo>
                  <a:cubicBezTo>
                    <a:pt x="566744" y="196261"/>
                    <a:pt x="467510" y="180470"/>
                    <a:pt x="603164" y="197427"/>
                  </a:cubicBezTo>
                  <a:cubicBezTo>
                    <a:pt x="617018" y="200891"/>
                    <a:pt x="630996" y="203895"/>
                    <a:pt x="644727" y="207818"/>
                  </a:cubicBezTo>
                  <a:cubicBezTo>
                    <a:pt x="655259" y="210827"/>
                    <a:pt x="665274" y="215552"/>
                    <a:pt x="675900" y="218209"/>
                  </a:cubicBezTo>
                  <a:cubicBezTo>
                    <a:pt x="693034" y="222492"/>
                    <a:pt x="710479" y="225441"/>
                    <a:pt x="727855" y="228600"/>
                  </a:cubicBezTo>
                  <a:cubicBezTo>
                    <a:pt x="748583" y="232369"/>
                    <a:pt x="769132" y="238991"/>
                    <a:pt x="790200" y="238991"/>
                  </a:cubicBezTo>
                  <a:cubicBezTo>
                    <a:pt x="801153" y="238991"/>
                    <a:pt x="769283" y="232446"/>
                    <a:pt x="759027" y="228600"/>
                  </a:cubicBezTo>
                  <a:cubicBezTo>
                    <a:pt x="741563" y="222051"/>
                    <a:pt x="724537" y="214367"/>
                    <a:pt x="707073" y="207818"/>
                  </a:cubicBezTo>
                  <a:cubicBezTo>
                    <a:pt x="667214" y="192871"/>
                    <a:pt x="680187" y="200136"/>
                    <a:pt x="634337" y="187036"/>
                  </a:cubicBezTo>
                  <a:cubicBezTo>
                    <a:pt x="529999" y="157225"/>
                    <a:pt x="691521" y="198734"/>
                    <a:pt x="561600" y="166254"/>
                  </a:cubicBezTo>
                  <a:cubicBezTo>
                    <a:pt x="551209" y="159327"/>
                    <a:pt x="541906" y="150392"/>
                    <a:pt x="530427" y="145473"/>
                  </a:cubicBezTo>
                  <a:cubicBezTo>
                    <a:pt x="483826" y="125502"/>
                    <a:pt x="498126" y="144908"/>
                    <a:pt x="457691" y="124691"/>
                  </a:cubicBezTo>
                  <a:cubicBezTo>
                    <a:pt x="377116" y="84403"/>
                    <a:pt x="473700" y="119637"/>
                    <a:pt x="395346" y="93518"/>
                  </a:cubicBezTo>
                  <a:cubicBezTo>
                    <a:pt x="384955" y="83127"/>
                    <a:pt x="376400" y="70496"/>
                    <a:pt x="364173" y="62345"/>
                  </a:cubicBezTo>
                  <a:cubicBezTo>
                    <a:pt x="354650" y="55996"/>
                    <a:pt x="297735" y="43452"/>
                    <a:pt x="291437" y="41563"/>
                  </a:cubicBezTo>
                  <a:cubicBezTo>
                    <a:pt x="270455" y="35268"/>
                    <a:pt x="250699" y="24383"/>
                    <a:pt x="229091" y="20782"/>
                  </a:cubicBezTo>
                  <a:cubicBezTo>
                    <a:pt x="152659" y="8043"/>
                    <a:pt x="187185" y="15501"/>
                    <a:pt x="125182" y="0"/>
                  </a:cubicBezTo>
                  <a:cubicBezTo>
                    <a:pt x="97473" y="6927"/>
                    <a:pt x="67023" y="6911"/>
                    <a:pt x="42055" y="20782"/>
                  </a:cubicBezTo>
                  <a:cubicBezTo>
                    <a:pt x="32481" y="26101"/>
                    <a:pt x="34673" y="41423"/>
                    <a:pt x="31664" y="51954"/>
                  </a:cubicBezTo>
                  <a:cubicBezTo>
                    <a:pt x="27741" y="65686"/>
                    <a:pt x="24737" y="79663"/>
                    <a:pt x="21273" y="93518"/>
                  </a:cubicBezTo>
                  <a:cubicBezTo>
                    <a:pt x="24737" y="124691"/>
                    <a:pt x="14825" y="160575"/>
                    <a:pt x="31664" y="187036"/>
                  </a:cubicBezTo>
                  <a:cubicBezTo>
                    <a:pt x="43425" y="205517"/>
                    <a:pt x="75782" y="195667"/>
                    <a:pt x="94009" y="207818"/>
                  </a:cubicBezTo>
                  <a:cubicBezTo>
                    <a:pt x="104400" y="214745"/>
                    <a:pt x="113703" y="223681"/>
                    <a:pt x="125182" y="228600"/>
                  </a:cubicBezTo>
                  <a:cubicBezTo>
                    <a:pt x="162252" y="244487"/>
                    <a:pt x="263989" y="247831"/>
                    <a:pt x="281046" y="249382"/>
                  </a:cubicBezTo>
                  <a:cubicBezTo>
                    <a:pt x="294900" y="252846"/>
                    <a:pt x="308878" y="255850"/>
                    <a:pt x="322609" y="259773"/>
                  </a:cubicBezTo>
                  <a:cubicBezTo>
                    <a:pt x="333141" y="262782"/>
                    <a:pt x="343215" y="267281"/>
                    <a:pt x="353782" y="270163"/>
                  </a:cubicBezTo>
                  <a:cubicBezTo>
                    <a:pt x="381337" y="277678"/>
                    <a:pt x="409813" y="281913"/>
                    <a:pt x="436909" y="290945"/>
                  </a:cubicBezTo>
                  <a:cubicBezTo>
                    <a:pt x="447300" y="294409"/>
                    <a:pt x="458285" y="296438"/>
                    <a:pt x="468082" y="301336"/>
                  </a:cubicBezTo>
                  <a:cubicBezTo>
                    <a:pt x="479252" y="306921"/>
                    <a:pt x="487407" y="318169"/>
                    <a:pt x="499255" y="322118"/>
                  </a:cubicBezTo>
                  <a:cubicBezTo>
                    <a:pt x="519242" y="328780"/>
                    <a:pt x="541033" y="327939"/>
                    <a:pt x="561600" y="332509"/>
                  </a:cubicBezTo>
                  <a:cubicBezTo>
                    <a:pt x="572292" y="334885"/>
                    <a:pt x="582382" y="339436"/>
                    <a:pt x="592773" y="342900"/>
                  </a:cubicBezTo>
                  <a:cubicBezTo>
                    <a:pt x="619578" y="339071"/>
                    <a:pt x="667665" y="336627"/>
                    <a:pt x="696682" y="322118"/>
                  </a:cubicBezTo>
                  <a:cubicBezTo>
                    <a:pt x="707852" y="316533"/>
                    <a:pt x="717464" y="308263"/>
                    <a:pt x="727855" y="301336"/>
                  </a:cubicBezTo>
                  <a:cubicBezTo>
                    <a:pt x="639064" y="234743"/>
                    <a:pt x="741962" y="302576"/>
                    <a:pt x="582382" y="249382"/>
                  </a:cubicBezTo>
                  <a:lnTo>
                    <a:pt x="488864" y="218209"/>
                  </a:lnTo>
                  <a:cubicBezTo>
                    <a:pt x="478473" y="214745"/>
                    <a:pt x="466805" y="213894"/>
                    <a:pt x="457691" y="207818"/>
                  </a:cubicBezTo>
                  <a:cubicBezTo>
                    <a:pt x="447300" y="200891"/>
                    <a:pt x="437997" y="191955"/>
                    <a:pt x="426518" y="187036"/>
                  </a:cubicBezTo>
                  <a:cubicBezTo>
                    <a:pt x="413392" y="181410"/>
                    <a:pt x="398686" y="180568"/>
                    <a:pt x="384955" y="176645"/>
                  </a:cubicBezTo>
                  <a:cubicBezTo>
                    <a:pt x="374423" y="173636"/>
                    <a:pt x="364314" y="169263"/>
                    <a:pt x="353782" y="166254"/>
                  </a:cubicBezTo>
                  <a:cubicBezTo>
                    <a:pt x="340050" y="162331"/>
                    <a:pt x="325897" y="159967"/>
                    <a:pt x="312218" y="155863"/>
                  </a:cubicBezTo>
                  <a:cubicBezTo>
                    <a:pt x="312195" y="155856"/>
                    <a:pt x="234298" y="129890"/>
                    <a:pt x="218700" y="124691"/>
                  </a:cubicBezTo>
                  <a:lnTo>
                    <a:pt x="187527" y="114300"/>
                  </a:lnTo>
                  <a:lnTo>
                    <a:pt x="156355" y="103909"/>
                  </a:lnTo>
                  <a:cubicBezTo>
                    <a:pt x="152891" y="114300"/>
                    <a:pt x="144163" y="124278"/>
                    <a:pt x="145964" y="135082"/>
                  </a:cubicBezTo>
                  <a:cubicBezTo>
                    <a:pt x="148017" y="147400"/>
                    <a:pt x="158751" y="156660"/>
                    <a:pt x="166746" y="166254"/>
                  </a:cubicBezTo>
                  <a:cubicBezTo>
                    <a:pt x="191854" y="196384"/>
                    <a:pt x="202712" y="203501"/>
                    <a:pt x="239482" y="218209"/>
                  </a:cubicBezTo>
                  <a:cubicBezTo>
                    <a:pt x="312949" y="247596"/>
                    <a:pt x="282157" y="231012"/>
                    <a:pt x="343391" y="249382"/>
                  </a:cubicBezTo>
                  <a:cubicBezTo>
                    <a:pt x="364373" y="255676"/>
                    <a:pt x="384955" y="263236"/>
                    <a:pt x="405737" y="270163"/>
                  </a:cubicBezTo>
                  <a:cubicBezTo>
                    <a:pt x="416128" y="273627"/>
                    <a:pt x="426169" y="278406"/>
                    <a:pt x="436909" y="280554"/>
                  </a:cubicBezTo>
                  <a:cubicBezTo>
                    <a:pt x="454227" y="284018"/>
                    <a:pt x="471623" y="287114"/>
                    <a:pt x="488864" y="290945"/>
                  </a:cubicBezTo>
                  <a:cubicBezTo>
                    <a:pt x="506900" y="294953"/>
                    <a:pt x="566710" y="311727"/>
                    <a:pt x="582382" y="311727"/>
                  </a:cubicBezTo>
                  <a:cubicBezTo>
                    <a:pt x="593335" y="311727"/>
                    <a:pt x="561600" y="304800"/>
                    <a:pt x="551209" y="301336"/>
                  </a:cubicBezTo>
                  <a:cubicBezTo>
                    <a:pt x="540818" y="294409"/>
                    <a:pt x="531730" y="284939"/>
                    <a:pt x="520037" y="280554"/>
                  </a:cubicBezTo>
                  <a:cubicBezTo>
                    <a:pt x="503500" y="274353"/>
                    <a:pt x="485216" y="274446"/>
                    <a:pt x="468082" y="270163"/>
                  </a:cubicBezTo>
                  <a:cubicBezTo>
                    <a:pt x="457456" y="267507"/>
                    <a:pt x="447300" y="263236"/>
                    <a:pt x="436909" y="259773"/>
                  </a:cubicBezTo>
                  <a:cubicBezTo>
                    <a:pt x="426518" y="252846"/>
                    <a:pt x="416907" y="244576"/>
                    <a:pt x="405737" y="238991"/>
                  </a:cubicBezTo>
                  <a:cubicBezTo>
                    <a:pt x="395940" y="234093"/>
                    <a:pt x="384139" y="233919"/>
                    <a:pt x="374564" y="228600"/>
                  </a:cubicBezTo>
                  <a:cubicBezTo>
                    <a:pt x="352730" y="216470"/>
                    <a:pt x="333000" y="200891"/>
                    <a:pt x="312218" y="187036"/>
                  </a:cubicBezTo>
                  <a:cubicBezTo>
                    <a:pt x="301827" y="180109"/>
                    <a:pt x="292216" y="171839"/>
                    <a:pt x="281046" y="166254"/>
                  </a:cubicBezTo>
                  <a:cubicBezTo>
                    <a:pt x="229685" y="140575"/>
                    <a:pt x="254177" y="150371"/>
                    <a:pt x="208309" y="135082"/>
                  </a:cubicBezTo>
                  <a:cubicBezTo>
                    <a:pt x="149091" y="75862"/>
                    <a:pt x="208836" y="124916"/>
                    <a:pt x="135573" y="93518"/>
                  </a:cubicBezTo>
                  <a:cubicBezTo>
                    <a:pt x="124094" y="88599"/>
                    <a:pt x="115812" y="77808"/>
                    <a:pt x="104400" y="72736"/>
                  </a:cubicBezTo>
                  <a:cubicBezTo>
                    <a:pt x="84382" y="63839"/>
                    <a:pt x="42055" y="51954"/>
                    <a:pt x="42055" y="51954"/>
                  </a:cubicBezTo>
                  <a:cubicBezTo>
                    <a:pt x="52446" y="41563"/>
                    <a:pt x="58613" y="22320"/>
                    <a:pt x="73227" y="20782"/>
                  </a:cubicBezTo>
                  <a:cubicBezTo>
                    <a:pt x="128448" y="14969"/>
                    <a:pt x="184465" y="23671"/>
                    <a:pt x="239482" y="31173"/>
                  </a:cubicBezTo>
                  <a:cubicBezTo>
                    <a:pt x="334270" y="44098"/>
                    <a:pt x="271859" y="46533"/>
                    <a:pt x="333000" y="72736"/>
                  </a:cubicBezTo>
                  <a:cubicBezTo>
                    <a:pt x="346126" y="78362"/>
                    <a:pt x="360709" y="79663"/>
                    <a:pt x="374564" y="83127"/>
                  </a:cubicBezTo>
                  <a:cubicBezTo>
                    <a:pt x="424415" y="157903"/>
                    <a:pt x="353824" y="65839"/>
                    <a:pt x="457691" y="135082"/>
                  </a:cubicBezTo>
                  <a:cubicBezTo>
                    <a:pt x="488759" y="155794"/>
                    <a:pt x="525088" y="183735"/>
                    <a:pt x="561600" y="197427"/>
                  </a:cubicBezTo>
                  <a:cubicBezTo>
                    <a:pt x="574972" y="202441"/>
                    <a:pt x="589200" y="204826"/>
                    <a:pt x="603164" y="207818"/>
                  </a:cubicBezTo>
                  <a:cubicBezTo>
                    <a:pt x="637702" y="215219"/>
                    <a:pt x="673563" y="217430"/>
                    <a:pt x="707073" y="228600"/>
                  </a:cubicBezTo>
                  <a:lnTo>
                    <a:pt x="769418" y="249382"/>
                  </a:lnTo>
                  <a:cubicBezTo>
                    <a:pt x="779809" y="245918"/>
                    <a:pt x="808336" y="246736"/>
                    <a:pt x="800591" y="238991"/>
                  </a:cubicBezTo>
                  <a:cubicBezTo>
                    <a:pt x="785101" y="223501"/>
                    <a:pt x="756473" y="230360"/>
                    <a:pt x="738246" y="218209"/>
                  </a:cubicBezTo>
                  <a:cubicBezTo>
                    <a:pt x="682425" y="180995"/>
                    <a:pt x="692737" y="179971"/>
                    <a:pt x="644727" y="166254"/>
                  </a:cubicBezTo>
                  <a:cubicBezTo>
                    <a:pt x="630996" y="162331"/>
                    <a:pt x="616895" y="159786"/>
                    <a:pt x="603164" y="155863"/>
                  </a:cubicBezTo>
                  <a:cubicBezTo>
                    <a:pt x="592632" y="152854"/>
                    <a:pt x="582683" y="147849"/>
                    <a:pt x="571991" y="145473"/>
                  </a:cubicBezTo>
                  <a:cubicBezTo>
                    <a:pt x="551424" y="140903"/>
                    <a:pt x="530213" y="139652"/>
                    <a:pt x="509646" y="135082"/>
                  </a:cubicBezTo>
                  <a:cubicBezTo>
                    <a:pt x="498954" y="132706"/>
                    <a:pt x="489005" y="127700"/>
                    <a:pt x="478473" y="124691"/>
                  </a:cubicBezTo>
                  <a:cubicBezTo>
                    <a:pt x="464741" y="120768"/>
                    <a:pt x="450641" y="118223"/>
                    <a:pt x="436909" y="114300"/>
                  </a:cubicBezTo>
                  <a:cubicBezTo>
                    <a:pt x="426378" y="111291"/>
                    <a:pt x="416268" y="106918"/>
                    <a:pt x="405737" y="103909"/>
                  </a:cubicBezTo>
                  <a:cubicBezTo>
                    <a:pt x="392005" y="99986"/>
                    <a:pt x="377545" y="98532"/>
                    <a:pt x="364173" y="93518"/>
                  </a:cubicBezTo>
                  <a:cubicBezTo>
                    <a:pt x="349669" y="88079"/>
                    <a:pt x="336847" y="78838"/>
                    <a:pt x="322609" y="72736"/>
                  </a:cubicBezTo>
                  <a:cubicBezTo>
                    <a:pt x="312542" y="68421"/>
                    <a:pt x="301233" y="67243"/>
                    <a:pt x="291437" y="62345"/>
                  </a:cubicBezTo>
                  <a:cubicBezTo>
                    <a:pt x="280267" y="56760"/>
                    <a:pt x="271743" y="46482"/>
                    <a:pt x="260264" y="41563"/>
                  </a:cubicBezTo>
                  <a:cubicBezTo>
                    <a:pt x="247138" y="35938"/>
                    <a:pt x="232379" y="35277"/>
                    <a:pt x="218700" y="31173"/>
                  </a:cubicBezTo>
                  <a:cubicBezTo>
                    <a:pt x="197718" y="24879"/>
                    <a:pt x="156355" y="10391"/>
                    <a:pt x="156355" y="10391"/>
                  </a:cubicBezTo>
                  <a:cubicBezTo>
                    <a:pt x="84923" y="24678"/>
                    <a:pt x="15747" y="3760"/>
                    <a:pt x="73227" y="72736"/>
                  </a:cubicBezTo>
                  <a:cubicBezTo>
                    <a:pt x="95297" y="99220"/>
                    <a:pt x="125810" y="96860"/>
                    <a:pt x="156355" y="103909"/>
                  </a:cubicBezTo>
                  <a:cubicBezTo>
                    <a:pt x="348964" y="148357"/>
                    <a:pt x="174476" y="107602"/>
                    <a:pt x="270655" y="135082"/>
                  </a:cubicBezTo>
                  <a:cubicBezTo>
                    <a:pt x="284386" y="139005"/>
                    <a:pt x="298540" y="141370"/>
                    <a:pt x="312218" y="145473"/>
                  </a:cubicBezTo>
                  <a:cubicBezTo>
                    <a:pt x="333200" y="151768"/>
                    <a:pt x="353782" y="159327"/>
                    <a:pt x="374564" y="166254"/>
                  </a:cubicBezTo>
                  <a:lnTo>
                    <a:pt x="405737" y="176645"/>
                  </a:lnTo>
                  <a:cubicBezTo>
                    <a:pt x="416128" y="183572"/>
                    <a:pt x="425739" y="191842"/>
                    <a:pt x="436909" y="197427"/>
                  </a:cubicBezTo>
                  <a:cubicBezTo>
                    <a:pt x="446706" y="202325"/>
                    <a:pt x="458507" y="202499"/>
                    <a:pt x="468082" y="207818"/>
                  </a:cubicBezTo>
                  <a:cubicBezTo>
                    <a:pt x="489915" y="219948"/>
                    <a:pt x="509645" y="235528"/>
                    <a:pt x="530427" y="249382"/>
                  </a:cubicBezTo>
                  <a:lnTo>
                    <a:pt x="561600" y="270163"/>
                  </a:lnTo>
                  <a:lnTo>
                    <a:pt x="592773" y="290945"/>
                  </a:lnTo>
                  <a:cubicBezTo>
                    <a:pt x="603164" y="297872"/>
                    <a:pt x="636062" y="314756"/>
                    <a:pt x="623946" y="311727"/>
                  </a:cubicBezTo>
                  <a:cubicBezTo>
                    <a:pt x="596237" y="304800"/>
                    <a:pt x="568281" y="298792"/>
                    <a:pt x="540818" y="290945"/>
                  </a:cubicBezTo>
                  <a:cubicBezTo>
                    <a:pt x="519755" y="284927"/>
                    <a:pt x="499725" y="275475"/>
                    <a:pt x="478473" y="270163"/>
                  </a:cubicBezTo>
                  <a:lnTo>
                    <a:pt x="436909" y="259773"/>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696564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6074" y="3986349"/>
            <a:ext cx="2147125" cy="400110"/>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BC Hydro BETB Guide /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a:t>
            </a:r>
          </a:p>
        </p:txBody>
      </p:sp>
      <p:pic>
        <p:nvPicPr>
          <p:cNvPr id="11" name="Content Placeholder 10"/>
          <p:cNvPicPr>
            <a:picLocks noGrp="1" noChangeAspect="1"/>
          </p:cNvPicPr>
          <p:nvPr>
            <p:ph sz="half" idx="1"/>
          </p:nvPr>
        </p:nvPicPr>
        <p:blipFill rotWithShape="1">
          <a:blip r:embed="rId2"/>
          <a:srcRect l="18386" t="13873" r="50112" b="21962"/>
          <a:stretch/>
        </p:blipFill>
        <p:spPr>
          <a:xfrm>
            <a:off x="381000" y="1020820"/>
            <a:ext cx="2593802" cy="2971800"/>
          </a:xfrm>
          <a:prstGeom prst="rect">
            <a:avLst/>
          </a:prstGeom>
        </p:spPr>
      </p:pic>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3276600" y="1200153"/>
                <a:ext cx="5410200" cy="3276597"/>
              </a:xfrm>
            </p:spPr>
            <p:txBody>
              <a:bodyPr>
                <a:normAutofit fontScale="77500" lnSpcReduction="20000"/>
              </a:bodyPr>
              <a:lstStyle/>
              <a:p>
                <a:pPr marL="0" indent="0">
                  <a:buNone/>
                </a:pPr>
                <a:r>
                  <a:rPr lang="en-US" sz="1600" dirty="0"/>
                  <a:t>Q = [ ∑ (</a:t>
                </a:r>
                <a:r>
                  <a:rPr lang="en-US" sz="1600" dirty="0" err="1"/>
                  <a:t>U</a:t>
                </a:r>
                <a:r>
                  <a:rPr lang="en-US" sz="1600" baseline="-25000" dirty="0" err="1"/>
                  <a:t>i</a:t>
                </a:r>
                <a:r>
                  <a:rPr lang="en-US" sz="1600" dirty="0" err="1"/>
                  <a:t>∙A</a:t>
                </a:r>
                <a:r>
                  <a:rPr lang="en-US" sz="1600" baseline="-25000" dirty="0" err="1"/>
                  <a:t>i</a:t>
                </a:r>
                <a:r>
                  <a:rPr lang="en-US" sz="1600" dirty="0"/>
                  <a:t> ) + ∑ (</a:t>
                </a:r>
                <a:r>
                  <a:rPr lang="en-US" sz="1600" dirty="0" err="1"/>
                  <a:t>ψ</a:t>
                </a:r>
                <a:r>
                  <a:rPr lang="en-US" sz="1600" baseline="-25000" dirty="0" err="1"/>
                  <a:t>j</a:t>
                </a:r>
                <a:r>
                  <a:rPr lang="en-US" sz="1600" dirty="0"/>
                  <a:t> ∙ </a:t>
                </a:r>
                <a:r>
                  <a:rPr lang="en-US" sz="1600" dirty="0" err="1"/>
                  <a:t>L</a:t>
                </a:r>
                <a:r>
                  <a:rPr lang="en-US" sz="1600" baseline="-25000" dirty="0" err="1"/>
                  <a:t>j</a:t>
                </a:r>
                <a:r>
                  <a:rPr lang="en-US" sz="1600" baseline="-25000" dirty="0"/>
                  <a:t> </a:t>
                </a:r>
                <a:r>
                  <a:rPr lang="en-US" sz="1600" dirty="0"/>
                  <a:t>)  +  ∑ (</a:t>
                </a:r>
                <a:r>
                  <a:rPr lang="en-US" sz="1600" dirty="0" err="1"/>
                  <a:t>χ</a:t>
                </a:r>
                <a:r>
                  <a:rPr lang="en-US" sz="1600" baseline="-25000" dirty="0" err="1"/>
                  <a:t>k</a:t>
                </a:r>
                <a:r>
                  <a:rPr lang="en-US" sz="1600" baseline="-25000" dirty="0"/>
                  <a:t> ∙</a:t>
                </a:r>
                <a:r>
                  <a:rPr lang="en-US" sz="1600" dirty="0"/>
                  <a:t> </a:t>
                </a:r>
                <a:r>
                  <a:rPr lang="en-US" sz="1600" dirty="0" err="1"/>
                  <a:t>n</a:t>
                </a:r>
                <a:r>
                  <a:rPr lang="en-US" sz="1600" baseline="-25000" dirty="0" err="1"/>
                  <a:t>k</a:t>
                </a:r>
                <a:r>
                  <a:rPr lang="en-US" sz="1600" dirty="0"/>
                  <a:t>) ] x </a:t>
                </a:r>
                <a:r>
                  <a:rPr lang="el-GR" sz="1600" dirty="0"/>
                  <a:t>Δ</a:t>
                </a:r>
                <a:r>
                  <a:rPr lang="en-US" sz="1600" dirty="0"/>
                  <a:t>T</a:t>
                </a:r>
              </a:p>
              <a:p>
                <a:pPr marL="0" indent="0">
                  <a:buNone/>
                </a:pPr>
                <a:endParaRPr lang="en-US" sz="1600" dirty="0"/>
              </a:p>
              <a:p>
                <a:pPr marL="0" indent="0">
                  <a:buNone/>
                </a:pPr>
                <a:r>
                  <a:rPr lang="en-US" sz="1600" dirty="0"/>
                  <a:t>where:</a:t>
                </a:r>
              </a:p>
              <a:p>
                <a:pPr marL="400050" lvl="1" indent="0">
                  <a:buNone/>
                </a:pPr>
                <a:r>
                  <a:rPr lang="en-US" sz="1375" dirty="0"/>
                  <a:t>Q = heat transfer through envelope by conduction (static)</a:t>
                </a:r>
              </a:p>
              <a:p>
                <a:pPr marL="400050" lvl="1" indent="0">
                  <a:buNone/>
                </a:pPr>
                <a:r>
                  <a:rPr lang="en-US" sz="1375" dirty="0" err="1"/>
                  <a:t>U</a:t>
                </a:r>
                <a:r>
                  <a:rPr lang="en-US" sz="1375" baseline="-25000" dirty="0" err="1"/>
                  <a:t>i</a:t>
                </a:r>
                <a:r>
                  <a:rPr lang="en-US" sz="1375" dirty="0"/>
                  <a:t> = U-factor for assembly type i</a:t>
                </a:r>
              </a:p>
              <a:p>
                <a:pPr marL="400050" lvl="1" indent="0">
                  <a:buNone/>
                </a:pPr>
                <a:r>
                  <a:rPr lang="en-US" sz="1375" dirty="0"/>
                  <a:t>A</a:t>
                </a:r>
                <a:r>
                  <a:rPr lang="en-US" sz="1375" baseline="-25000" dirty="0"/>
                  <a:t>i</a:t>
                </a:r>
                <a:r>
                  <a:rPr lang="en-US" sz="1375" dirty="0"/>
                  <a:t> = Total surface area of assembly type i</a:t>
                </a:r>
              </a:p>
              <a:p>
                <a:pPr marL="400050" lvl="1" indent="0">
                  <a:buNone/>
                </a:pPr>
                <a:r>
                  <a:rPr lang="el-GR" sz="1375" dirty="0"/>
                  <a:t>Ψ</a:t>
                </a:r>
                <a:r>
                  <a:rPr lang="en-US" sz="1375" baseline="-25000" dirty="0"/>
                  <a:t>j</a:t>
                </a:r>
                <a:r>
                  <a:rPr lang="en-US" sz="1375" dirty="0"/>
                  <a:t> = Psi-factor for linear thermal bridge type j</a:t>
                </a:r>
              </a:p>
              <a:p>
                <a:pPr marL="400050" lvl="1" indent="0">
                  <a:buNone/>
                </a:pPr>
                <a:r>
                  <a:rPr lang="en-US" sz="1375" dirty="0" err="1"/>
                  <a:t>L</a:t>
                </a:r>
                <a:r>
                  <a:rPr lang="en-US" sz="1375" baseline="-25000" dirty="0" err="1"/>
                  <a:t>j</a:t>
                </a:r>
                <a:r>
                  <a:rPr lang="en-US" sz="1375" dirty="0"/>
                  <a:t>  = Total length of linear thermal bridge type j</a:t>
                </a:r>
              </a:p>
              <a:p>
                <a:pPr marL="400050" lvl="1" indent="0">
                  <a:buNone/>
                </a:pPr>
                <a:r>
                  <a:rPr lang="en-US" sz="1375" dirty="0" err="1"/>
                  <a:t>χ</a:t>
                </a:r>
                <a:r>
                  <a:rPr lang="en-US" sz="1375" baseline="-25000" dirty="0" err="1"/>
                  <a:t>k</a:t>
                </a:r>
                <a:r>
                  <a:rPr lang="en-US" sz="1375" baseline="-25000" dirty="0"/>
                  <a:t> </a:t>
                </a:r>
                <a:r>
                  <a:rPr lang="en-US" sz="1375" dirty="0"/>
                  <a:t> = Chi-factor for point thermal bridge type k</a:t>
                </a:r>
              </a:p>
              <a:p>
                <a:pPr marL="400050" lvl="1" indent="0">
                  <a:buNone/>
                </a:pPr>
                <a:r>
                  <a:rPr lang="en-US" sz="1375" dirty="0" err="1"/>
                  <a:t>n</a:t>
                </a:r>
                <a:r>
                  <a:rPr lang="en-US" sz="1375" baseline="-25000" dirty="0" err="1"/>
                  <a:t>k</a:t>
                </a:r>
                <a:r>
                  <a:rPr lang="en-US" sz="1375" dirty="0"/>
                  <a:t> = number of point thermal bridges of type k</a:t>
                </a:r>
              </a:p>
              <a:p>
                <a:pPr marL="0" indent="0">
                  <a:buNone/>
                </a:pPr>
                <a:r>
                  <a:rPr lang="en-US" sz="1600" dirty="0"/>
                  <a:t> </a:t>
                </a:r>
              </a:p>
              <a:p>
                <a:pPr marL="0" indent="0">
                  <a:buNone/>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1">
                            <a:latin typeface="Cambria Math" panose="02040503050406030204" pitchFamily="18" charset="0"/>
                          </a:rPr>
                          <m:t>𝑎𝑑𝑗</m:t>
                        </m:r>
                      </m:sub>
                    </m:sSub>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nary>
                          <m:naryPr>
                            <m:chr m:val="∑"/>
                            <m:subHide m:val="on"/>
                            <m:supHide m:val="on"/>
                            <m:ctrlPr>
                              <a:rPr lang="en-US" sz="1600" i="1">
                                <a:latin typeface="Cambria Math" panose="02040503050406030204" pitchFamily="18" charset="0"/>
                                <a:ea typeface="Cambria Math" panose="02040503050406030204" pitchFamily="18" charset="0"/>
                              </a:rPr>
                            </m:ctrlPr>
                          </m:naryPr>
                          <m:sub/>
                          <m:sup/>
                          <m:e>
                            <m:d>
                              <m:dPr>
                                <m:ctrlPr>
                                  <a:rPr lang="en-US" sz="1600" i="1">
                                    <a:latin typeface="Cambria Math" panose="02040503050406030204" pitchFamily="18" charset="0"/>
                                    <a:ea typeface="Cambria Math" panose="02040503050406030204" pitchFamily="18" charset="0"/>
                                  </a:rPr>
                                </m:ctrlPr>
                              </m:dPr>
                              <m:e>
                                <m:r>
                                  <m:rPr>
                                    <m:sty m:val="p"/>
                                  </m:rPr>
                                  <a:rPr lang="el-GR" sz="1600" i="1">
                                    <a:latin typeface="Cambria Math" panose="02040503050406030204" pitchFamily="18" charset="0"/>
                                    <a:ea typeface="Cambria Math" panose="02040503050406030204" pitchFamily="18" charset="0"/>
                                  </a:rPr>
                                  <m:t>Ψ</m:t>
                                </m:r>
                                <m:r>
                                  <a:rPr lang="el-GR"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𝐿</m:t>
                                </m:r>
                              </m:e>
                            </m:d>
                            <m:r>
                              <a:rPr lang="en-US" sz="1600" i="1">
                                <a:latin typeface="Cambria Math" panose="02040503050406030204" pitchFamily="18" charset="0"/>
                                <a:ea typeface="Cambria Math" panose="02040503050406030204" pitchFamily="18" charset="0"/>
                              </a:rPr>
                              <m:t>+</m:t>
                            </m:r>
                            <m:nary>
                              <m:naryPr>
                                <m:chr m:val="∑"/>
                                <m:subHide m:val="on"/>
                                <m:supHide m:val="on"/>
                                <m:ctrlPr>
                                  <a:rPr lang="en-US" sz="1600" i="1">
                                    <a:latin typeface="Cambria Math" panose="02040503050406030204" pitchFamily="18" charset="0"/>
                                    <a:ea typeface="Cambria Math" panose="02040503050406030204" pitchFamily="18" charset="0"/>
                                  </a:rPr>
                                </m:ctrlPr>
                              </m:naryPr>
                              <m:sub/>
                              <m:sup/>
                              <m:e>
                                <m:r>
                                  <a:rPr lang="en-US" sz="1600" i="1">
                                    <a:latin typeface="Cambria Math" panose="02040503050406030204" pitchFamily="18" charset="0"/>
                                    <a:ea typeface="Cambria Math" panose="02040503050406030204" pitchFamily="18" charset="0"/>
                                  </a:rPr>
                                  <m:t>(</m:t>
                                </m:r>
                                <m:r>
                                  <m:rPr>
                                    <m:nor/>
                                  </m:rPr>
                                  <a:rPr lang="en-US" sz="1600" dirty="0"/>
                                  <m:t>χ</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𝑛</m:t>
                                </m:r>
                                <m:r>
                                  <a:rPr lang="en-US" sz="1600" i="1" dirty="0">
                                    <a:latin typeface="Cambria Math" panose="02040503050406030204" pitchFamily="18" charset="0"/>
                                    <a:ea typeface="Cambria Math" panose="02040503050406030204" pitchFamily="18" charset="0"/>
                                  </a:rPr>
                                  <m:t>)</m:t>
                                </m:r>
                              </m:e>
                            </m:nary>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𝐴</m:t>
                            </m:r>
                          </m:e>
                          <m:sub>
                            <m:r>
                              <a:rPr lang="en-US" sz="1600" i="1">
                                <a:latin typeface="Cambria Math" panose="02040503050406030204" pitchFamily="18" charset="0"/>
                                <a:ea typeface="Cambria Math" panose="02040503050406030204" pitchFamily="18" charset="0"/>
                              </a:rPr>
                              <m:t>𝑇𝑜𝑡𝑎𝑙</m:t>
                            </m:r>
                          </m:sub>
                        </m:sSub>
                      </m:den>
                    </m:f>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𝑈</m:t>
                        </m:r>
                      </m:e>
                      <m:sub>
                        <m:r>
                          <a:rPr lang="en-US" sz="1600" i="1" dirty="0">
                            <a:latin typeface="Cambria Math" panose="02040503050406030204" pitchFamily="18" charset="0"/>
                          </a:rPr>
                          <m:t>𝑜</m:t>
                        </m:r>
                      </m:sub>
                    </m:sSub>
                  </m:oMath>
                </a14:m>
                <a:r>
                  <a:rPr lang="en-US" sz="1600" dirty="0"/>
                  <a:t>     </a:t>
                </a:r>
              </a:p>
              <a:p>
                <a:pPr marL="0" indent="0">
                  <a:buNone/>
                </a:pPr>
                <a:endParaRPr lang="en-US" sz="1600" dirty="0"/>
              </a:p>
              <a:p>
                <a:pPr marL="0" indent="0">
                  <a:buNone/>
                </a:pPr>
                <a:r>
                  <a:rPr lang="en-US" sz="1600" dirty="0"/>
                  <a:t>where:</a:t>
                </a:r>
              </a:p>
              <a:p>
                <a:pPr marL="400050" lvl="1" indent="0">
                  <a:buNone/>
                </a:pPr>
                <a:r>
                  <a:rPr lang="en-US" sz="1375" dirty="0" err="1"/>
                  <a:t>U</a:t>
                </a:r>
                <a:r>
                  <a:rPr lang="en-US" sz="1375" baseline="-25000" dirty="0" err="1"/>
                  <a:t>adj</a:t>
                </a:r>
                <a:r>
                  <a:rPr lang="en-US" sz="1375" dirty="0"/>
                  <a:t> = adjusted U-factor for use in “tricking” simulation model</a:t>
                </a:r>
              </a:p>
              <a:p>
                <a:pPr marL="400050" lvl="1" indent="0">
                  <a:buNone/>
                </a:pPr>
                <a:r>
                  <a:rPr lang="en-US" sz="1375" dirty="0"/>
                  <a:t>	to account for thermal bridges that may be </a:t>
                </a:r>
                <a:r>
                  <a:rPr lang="en-US" sz="1375" dirty="0" smtClean="0"/>
                  <a:t>associated </a:t>
                </a:r>
                <a:r>
                  <a:rPr lang="en-US" sz="1375" dirty="0"/>
                  <a:t>with but not “in” </a:t>
                </a:r>
                <a:r>
                  <a:rPr lang="en-US" sz="1375" dirty="0" smtClean="0"/>
                  <a:t>	the </a:t>
                </a:r>
                <a:r>
                  <a:rPr lang="en-US" sz="1375" dirty="0"/>
                  <a:t>assembly.</a:t>
                </a:r>
              </a:p>
              <a:p>
                <a:pPr marL="400050" lvl="1" indent="0">
                  <a:buNone/>
                </a:pPr>
                <a:r>
                  <a:rPr lang="en-US" sz="1375" dirty="0" err="1"/>
                  <a:t>U</a:t>
                </a:r>
                <a:r>
                  <a:rPr lang="en-US" sz="1375" baseline="-25000" dirty="0" err="1"/>
                  <a:t>o</a:t>
                </a:r>
                <a:r>
                  <a:rPr lang="en-US" sz="1375" dirty="0"/>
                  <a:t> = clear-field U-factor for the assembly being adjusted</a:t>
                </a:r>
              </a:p>
              <a:p>
                <a:pPr marL="0" indent="0">
                  <a:buNone/>
                </a:pPr>
                <a:endParaRPr lang="en-US" sz="1600" dirty="0"/>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3276600" y="1200153"/>
                <a:ext cx="5410200" cy="3276597"/>
              </a:xfrm>
              <a:blipFill>
                <a:blip r:embed="rId3"/>
                <a:stretch>
                  <a:fillRect l="-113" t="-1117" b="-1117"/>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sz="2100" dirty="0"/>
              <a:t>Calculations to Account for Point &amp; Linear Thermal Bridges</a:t>
            </a:r>
          </a:p>
        </p:txBody>
      </p:sp>
      <p:sp>
        <p:nvSpPr>
          <p:cNvPr id="5" name="Rectangle 2"/>
          <p:cNvSpPr>
            <a:spLocks noChangeArrowheads="1"/>
          </p:cNvSpPr>
          <p:nvPr/>
        </p:nvSpPr>
        <p:spPr bwMode="auto">
          <a:xfrm>
            <a:off x="2235496" y="178706"/>
            <a:ext cx="138564" cy="2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13"/>
          </a:p>
        </p:txBody>
      </p:sp>
      <p:sp>
        <p:nvSpPr>
          <p:cNvPr id="7" name="Rectangle 3"/>
          <p:cNvSpPr>
            <a:spLocks noChangeArrowheads="1"/>
          </p:cNvSpPr>
          <p:nvPr/>
        </p:nvSpPr>
        <p:spPr bwMode="auto">
          <a:xfrm>
            <a:off x="2235495" y="771809"/>
            <a:ext cx="181781"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CA" altLang="en-US" sz="825" i="1" u="sng">
                <a:latin typeface="Arial" panose="020B0604020202020204" pitchFamily="34" charset="0"/>
                <a:ea typeface="Times New Roman" panose="02020603050405020304" pitchFamily="18" charset="0"/>
                <a:cs typeface="Arial" panose="020B0604020202020204" pitchFamily="34" charset="0"/>
              </a:rPr>
              <a:t> </a:t>
            </a:r>
            <a:r>
              <a:rPr lang="en-US" altLang="en-US" sz="525"/>
              <a:t> </a:t>
            </a:r>
            <a:endParaRPr lang="en-US" altLang="en-US">
              <a:latin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098" y="715640"/>
            <a:ext cx="803924" cy="803924"/>
          </a:xfrm>
          <a:prstGeom prst="rect">
            <a:avLst/>
          </a:prstGeom>
        </p:spPr>
      </p:pic>
    </p:spTree>
    <p:extLst>
      <p:ext uri="{BB962C8B-B14F-4D97-AF65-F5344CB8AC3E}">
        <p14:creationId xmlns:p14="http://schemas.microsoft.com/office/powerpoint/2010/main" val="354383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Design Data  </a:t>
            </a:r>
            <a:br>
              <a:rPr lang="en-US" dirty="0" smtClean="0"/>
            </a:br>
            <a:r>
              <a:rPr lang="en-US" dirty="0" smtClean="0"/>
              <a:t>(Psi-factors for floor edges)</a:t>
            </a:r>
            <a:endParaRPr lang="en-US" dirty="0"/>
          </a:p>
        </p:txBody>
      </p:sp>
      <p:pic>
        <p:nvPicPr>
          <p:cNvPr id="4" name="Picture 3"/>
          <p:cNvPicPr>
            <a:picLocks noChangeAspect="1"/>
          </p:cNvPicPr>
          <p:nvPr/>
        </p:nvPicPr>
        <p:blipFill>
          <a:blip r:embed="rId2"/>
          <a:stretch>
            <a:fillRect/>
          </a:stretch>
        </p:blipFill>
        <p:spPr>
          <a:xfrm>
            <a:off x="1703902" y="1065427"/>
            <a:ext cx="5736195" cy="3868523"/>
          </a:xfrm>
          <a:prstGeom prst="rect">
            <a:avLst/>
          </a:prstGeom>
        </p:spPr>
      </p:pic>
      <p:sp>
        <p:nvSpPr>
          <p:cNvPr id="7" name="TextBox 6"/>
          <p:cNvSpPr txBox="1"/>
          <p:nvPr/>
        </p:nvSpPr>
        <p:spPr>
          <a:xfrm>
            <a:off x="7391400" y="3105150"/>
            <a:ext cx="1087841" cy="861774"/>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a:t>
            </a:r>
            <a:endParaRPr lang="en-US" sz="1000" dirty="0" smtClean="0">
              <a:latin typeface="Yu Gothic" panose="020B0400000000000000" pitchFamily="34" charset="-128"/>
              <a:ea typeface="Yu Gothic" panose="020B0400000000000000" pitchFamily="34" charset="-128"/>
            </a:endParaRPr>
          </a:p>
          <a:p>
            <a:r>
              <a:rPr lang="en-US" sz="1000" dirty="0" smtClean="0">
                <a:latin typeface="Yu Gothic" panose="020B0400000000000000" pitchFamily="34" charset="-128"/>
                <a:ea typeface="Yu Gothic" panose="020B0400000000000000" pitchFamily="34" charset="-128"/>
              </a:rPr>
              <a:t>BC </a:t>
            </a:r>
            <a:r>
              <a:rPr lang="en-US" sz="1000" dirty="0">
                <a:latin typeface="Yu Gothic" panose="020B0400000000000000" pitchFamily="34" charset="-128"/>
                <a:ea typeface="Yu Gothic" panose="020B0400000000000000" pitchFamily="34" charset="-128"/>
              </a:rPr>
              <a:t>Hydro BETB Guide /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a:t>
            </a:r>
          </a:p>
        </p:txBody>
      </p:sp>
    </p:spTree>
    <p:extLst>
      <p:ext uri="{BB962C8B-B14F-4D97-AF65-F5344CB8AC3E}">
        <p14:creationId xmlns:p14="http://schemas.microsoft.com/office/powerpoint/2010/main" val="107317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Design Data </a:t>
            </a:r>
            <a:br>
              <a:rPr lang="en-US" dirty="0" smtClean="0"/>
            </a:br>
            <a:r>
              <a:rPr lang="en-US" dirty="0" smtClean="0"/>
              <a:t>(Psi-factors for fenestration-wall interface)</a:t>
            </a:r>
            <a:endParaRPr lang="en-US" dirty="0"/>
          </a:p>
        </p:txBody>
      </p:sp>
      <p:pic>
        <p:nvPicPr>
          <p:cNvPr id="4" name="Picture 3"/>
          <p:cNvPicPr>
            <a:picLocks noChangeAspect="1"/>
          </p:cNvPicPr>
          <p:nvPr/>
        </p:nvPicPr>
        <p:blipFill>
          <a:blip r:embed="rId2"/>
          <a:stretch>
            <a:fillRect/>
          </a:stretch>
        </p:blipFill>
        <p:spPr>
          <a:xfrm>
            <a:off x="1655999" y="1071150"/>
            <a:ext cx="5832001" cy="3405600"/>
          </a:xfrm>
          <a:prstGeom prst="rect">
            <a:avLst/>
          </a:prstGeom>
        </p:spPr>
      </p:pic>
      <p:sp>
        <p:nvSpPr>
          <p:cNvPr id="6" name="TextBox 5"/>
          <p:cNvSpPr txBox="1"/>
          <p:nvPr/>
        </p:nvSpPr>
        <p:spPr>
          <a:xfrm>
            <a:off x="7391400" y="3105150"/>
            <a:ext cx="1087841" cy="861774"/>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a:t>
            </a:r>
            <a:endParaRPr lang="en-US" sz="1000" dirty="0" smtClean="0">
              <a:latin typeface="Yu Gothic" panose="020B0400000000000000" pitchFamily="34" charset="-128"/>
              <a:ea typeface="Yu Gothic" panose="020B0400000000000000" pitchFamily="34" charset="-128"/>
            </a:endParaRPr>
          </a:p>
          <a:p>
            <a:r>
              <a:rPr lang="en-US" sz="1000" dirty="0" smtClean="0">
                <a:latin typeface="Yu Gothic" panose="020B0400000000000000" pitchFamily="34" charset="-128"/>
                <a:ea typeface="Yu Gothic" panose="020B0400000000000000" pitchFamily="34" charset="-128"/>
              </a:rPr>
              <a:t>BC </a:t>
            </a:r>
            <a:r>
              <a:rPr lang="en-US" sz="1000" dirty="0">
                <a:latin typeface="Yu Gothic" panose="020B0400000000000000" pitchFamily="34" charset="-128"/>
                <a:ea typeface="Yu Gothic" panose="020B0400000000000000" pitchFamily="34" charset="-128"/>
              </a:rPr>
              <a:t>Hydro BETB Guide /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a:t>
            </a:r>
          </a:p>
        </p:txBody>
      </p:sp>
    </p:spTree>
    <p:extLst>
      <p:ext uri="{BB962C8B-B14F-4D97-AF65-F5344CB8AC3E}">
        <p14:creationId xmlns:p14="http://schemas.microsoft.com/office/powerpoint/2010/main" val="2536224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Design Data </a:t>
            </a:r>
            <a:br>
              <a:rPr lang="en-US" dirty="0" smtClean="0"/>
            </a:br>
            <a:r>
              <a:rPr lang="en-US" dirty="0" smtClean="0"/>
              <a:t>(Psi-factors for parapet roof-wall intersection)</a:t>
            </a:r>
            <a:endParaRPr lang="en-US" dirty="0"/>
          </a:p>
        </p:txBody>
      </p:sp>
      <p:pic>
        <p:nvPicPr>
          <p:cNvPr id="4" name="Picture 3"/>
          <p:cNvPicPr>
            <a:picLocks noChangeAspect="1"/>
          </p:cNvPicPr>
          <p:nvPr/>
        </p:nvPicPr>
        <p:blipFill>
          <a:blip r:embed="rId2"/>
          <a:stretch>
            <a:fillRect/>
          </a:stretch>
        </p:blipFill>
        <p:spPr>
          <a:xfrm>
            <a:off x="1520533" y="982455"/>
            <a:ext cx="5896602" cy="4103895"/>
          </a:xfrm>
          <a:prstGeom prst="rect">
            <a:avLst/>
          </a:prstGeom>
        </p:spPr>
      </p:pic>
      <p:sp>
        <p:nvSpPr>
          <p:cNvPr id="6" name="TextBox 5"/>
          <p:cNvSpPr txBox="1"/>
          <p:nvPr/>
        </p:nvSpPr>
        <p:spPr>
          <a:xfrm>
            <a:off x="7391400" y="3105150"/>
            <a:ext cx="1087841" cy="861774"/>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a:t>
            </a:r>
            <a:endParaRPr lang="en-US" sz="1000" dirty="0" smtClean="0">
              <a:latin typeface="Yu Gothic" panose="020B0400000000000000" pitchFamily="34" charset="-128"/>
              <a:ea typeface="Yu Gothic" panose="020B0400000000000000" pitchFamily="34" charset="-128"/>
            </a:endParaRPr>
          </a:p>
          <a:p>
            <a:r>
              <a:rPr lang="en-US" sz="1000" dirty="0" smtClean="0">
                <a:latin typeface="Yu Gothic" panose="020B0400000000000000" pitchFamily="34" charset="-128"/>
                <a:ea typeface="Yu Gothic" panose="020B0400000000000000" pitchFamily="34" charset="-128"/>
              </a:rPr>
              <a:t>BC </a:t>
            </a:r>
            <a:r>
              <a:rPr lang="en-US" sz="1000" dirty="0">
                <a:latin typeface="Yu Gothic" panose="020B0400000000000000" pitchFamily="34" charset="-128"/>
                <a:ea typeface="Yu Gothic" panose="020B0400000000000000" pitchFamily="34" charset="-128"/>
              </a:rPr>
              <a:t>Hydro BETB Guide /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a:t>
            </a:r>
          </a:p>
        </p:txBody>
      </p:sp>
    </p:spTree>
    <p:extLst>
      <p:ext uri="{BB962C8B-B14F-4D97-AF65-F5344CB8AC3E}">
        <p14:creationId xmlns:p14="http://schemas.microsoft.com/office/powerpoint/2010/main" val="528365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Design Data </a:t>
            </a:r>
            <a:br>
              <a:rPr lang="en-US" dirty="0" smtClean="0"/>
            </a:br>
            <a:r>
              <a:rPr lang="en-US" dirty="0" smtClean="0"/>
              <a:t>(Chi-factors for metal/fastener penetrations)</a:t>
            </a:r>
            <a:endParaRPr lang="en-US" dirty="0"/>
          </a:p>
        </p:txBody>
      </p:sp>
      <p:pic>
        <p:nvPicPr>
          <p:cNvPr id="4" name="Picture 3"/>
          <p:cNvPicPr>
            <a:picLocks noChangeAspect="1"/>
          </p:cNvPicPr>
          <p:nvPr/>
        </p:nvPicPr>
        <p:blipFill rotWithShape="1">
          <a:blip r:embed="rId2"/>
          <a:srcRect l="50806" t="18029" r="2742" b="21183"/>
          <a:stretch/>
        </p:blipFill>
        <p:spPr>
          <a:xfrm>
            <a:off x="1889084" y="1047750"/>
            <a:ext cx="5365832" cy="3949850"/>
          </a:xfrm>
          <a:prstGeom prst="rect">
            <a:avLst/>
          </a:prstGeom>
        </p:spPr>
      </p:pic>
      <p:sp>
        <p:nvSpPr>
          <p:cNvPr id="5" name="TextBox 4"/>
          <p:cNvSpPr txBox="1"/>
          <p:nvPr/>
        </p:nvSpPr>
        <p:spPr>
          <a:xfrm>
            <a:off x="7273966" y="3257550"/>
            <a:ext cx="1564852" cy="415498"/>
          </a:xfrm>
          <a:prstGeom prst="rect">
            <a:avLst/>
          </a:prstGeom>
          <a:noFill/>
        </p:spPr>
        <p:txBody>
          <a:bodyPr wrap="none" rtlCol="0">
            <a:spAutoFit/>
          </a:bodyPr>
          <a:lstStyle/>
          <a:p>
            <a:r>
              <a:rPr lang="en-US" sz="1050" dirty="0">
                <a:latin typeface="Yu Gothic" panose="020B0400000000000000" pitchFamily="34" charset="-128"/>
                <a:ea typeface="Yu Gothic" panose="020B0400000000000000" pitchFamily="34" charset="-128"/>
              </a:rPr>
              <a:t>Source: </a:t>
            </a:r>
            <a:endParaRPr lang="en-US" sz="1050" dirty="0" smtClean="0">
              <a:latin typeface="Yu Gothic" panose="020B0400000000000000" pitchFamily="34" charset="-128"/>
              <a:ea typeface="Yu Gothic" panose="020B0400000000000000" pitchFamily="34" charset="-128"/>
            </a:endParaRPr>
          </a:p>
          <a:p>
            <a:r>
              <a:rPr lang="en-US" sz="1050" dirty="0" smtClean="0">
                <a:latin typeface="Yu Gothic" panose="020B0400000000000000" pitchFamily="34" charset="-128"/>
                <a:ea typeface="Yu Gothic" panose="020B0400000000000000" pitchFamily="34" charset="-128"/>
              </a:rPr>
              <a:t>ABTG </a:t>
            </a:r>
            <a:r>
              <a:rPr lang="en-US" sz="1050" dirty="0">
                <a:latin typeface="Yu Gothic" panose="020B0400000000000000" pitchFamily="34" charset="-128"/>
                <a:ea typeface="Yu Gothic" panose="020B0400000000000000" pitchFamily="34" charset="-128"/>
              </a:rPr>
              <a:t>RR No. 1510-03</a:t>
            </a:r>
          </a:p>
        </p:txBody>
      </p:sp>
    </p:spTree>
    <p:extLst>
      <p:ext uri="{BB962C8B-B14F-4D97-AF65-F5344CB8AC3E}">
        <p14:creationId xmlns:p14="http://schemas.microsoft.com/office/powerpoint/2010/main" val="2170844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example (3-story office)</a:t>
            </a:r>
            <a:endParaRPr lang="en-US" dirty="0"/>
          </a:p>
        </p:txBody>
      </p:sp>
      <p:pic>
        <p:nvPicPr>
          <p:cNvPr id="4" name="Picture 3"/>
          <p:cNvPicPr>
            <a:picLocks noChangeAspect="1"/>
          </p:cNvPicPr>
          <p:nvPr/>
        </p:nvPicPr>
        <p:blipFill>
          <a:blip r:embed="rId2"/>
          <a:stretch>
            <a:fillRect/>
          </a:stretch>
        </p:blipFill>
        <p:spPr>
          <a:xfrm>
            <a:off x="6767717" y="-6277"/>
            <a:ext cx="2376283" cy="143502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53874650"/>
              </p:ext>
            </p:extLst>
          </p:nvPr>
        </p:nvGraphicFramePr>
        <p:xfrm>
          <a:off x="533400" y="3338186"/>
          <a:ext cx="6553199" cy="681364"/>
        </p:xfrm>
        <a:graphic>
          <a:graphicData uri="http://schemas.openxmlformats.org/drawingml/2006/table">
            <a:tbl>
              <a:tblPr/>
              <a:tblGrid>
                <a:gridCol w="770964">
                  <a:extLst>
                    <a:ext uri="{9D8B030D-6E8A-4147-A177-3AD203B41FA5}">
                      <a16:colId xmlns:a16="http://schemas.microsoft.com/office/drawing/2014/main" xmlns="" val="20000"/>
                    </a:ext>
                  </a:extLst>
                </a:gridCol>
                <a:gridCol w="2124635">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381000">
                  <a:extLst>
                    <a:ext uri="{9D8B030D-6E8A-4147-A177-3AD203B41FA5}">
                      <a16:colId xmlns:a16="http://schemas.microsoft.com/office/drawing/2014/main" xmlns="" val="2953349738"/>
                    </a:ext>
                  </a:extLst>
                </a:gridCol>
                <a:gridCol w="685800">
                  <a:extLst>
                    <a:ext uri="{9D8B030D-6E8A-4147-A177-3AD203B41FA5}">
                      <a16:colId xmlns:a16="http://schemas.microsoft.com/office/drawing/2014/main" xmlns="" val="20004"/>
                    </a:ext>
                  </a:extLst>
                </a:gridCol>
                <a:gridCol w="5334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533400">
                  <a:extLst>
                    <a:ext uri="{9D8B030D-6E8A-4147-A177-3AD203B41FA5}">
                      <a16:colId xmlns:a16="http://schemas.microsoft.com/office/drawing/2014/main" xmlns="" val="20008"/>
                    </a:ext>
                  </a:extLst>
                </a:gridCol>
              </a:tblGrid>
              <a:tr h="208924">
                <a:tc gridSpan="6">
                  <a:txBody>
                    <a:bodyPr/>
                    <a:lstStyle/>
                    <a:p>
                      <a:pPr algn="ctr" fontAlgn="b"/>
                      <a:r>
                        <a:rPr lang="en-US" sz="700" b="1" i="0" u="none" strike="noStrike" dirty="0">
                          <a:solidFill>
                            <a:srgbClr val="000000"/>
                          </a:solidFill>
                          <a:effectLst/>
                          <a:latin typeface="Century Gothic" panose="020B0502020202020204" pitchFamily="34" charset="0"/>
                        </a:rPr>
                        <a:t>Proposed Building </a:t>
                      </a:r>
                      <a:r>
                        <a:rPr lang="en-US" sz="700" b="1" i="0" u="none" strike="noStrike" dirty="0" smtClean="0">
                          <a:solidFill>
                            <a:srgbClr val="000000"/>
                          </a:solidFill>
                          <a:effectLst/>
                          <a:latin typeface="Century Gothic" panose="020B0502020202020204" pitchFamily="34" charset="0"/>
                        </a:rPr>
                        <a:t>Entries</a:t>
                      </a:r>
                      <a:endParaRPr lang="en-US" sz="7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700" b="0" i="0" u="none" strike="noStrike">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entury Gothic" panose="020B0502020202020204" pitchFamily="34" charset="0"/>
                        </a:rPr>
                        <a:t>Totals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0" i="0" u="none" strike="noStrike">
                          <a:solidFill>
                            <a:srgbClr val="000000"/>
                          </a:solidFill>
                          <a:effectLst/>
                          <a:latin typeface="Century Gothic" panose="020B0502020202020204" pitchFamily="34" charset="0"/>
                        </a:rPr>
                        <a:t>784.7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7605">
                <a:tc>
                  <a:txBody>
                    <a:bodyPr/>
                    <a:lstStyle/>
                    <a:p>
                      <a:pPr algn="ctr" fontAlgn="ctr"/>
                      <a:r>
                        <a:rPr lang="en-US" sz="700" b="1" i="0" u="none" strike="noStrike" dirty="0">
                          <a:solidFill>
                            <a:srgbClr val="000000"/>
                          </a:solidFill>
                          <a:effectLst/>
                          <a:latin typeface="Century Gothic" panose="020B0502020202020204" pitchFamily="34" charset="0"/>
                        </a:rPr>
                        <a:t>Transmittance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Transmittance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Area, Length or Amount Takeoff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a:solidFill>
                            <a:srgbClr val="000000"/>
                          </a:solidFill>
                          <a:effectLst/>
                          <a:latin typeface="Century Gothic" panose="020B0502020202020204" pitchFamily="34" charset="0"/>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a:solidFill>
                            <a:srgbClr val="000000"/>
                          </a:solidFill>
                          <a:effectLst/>
                          <a:latin typeface="Century Gothic" panose="020B0502020202020204" pitchFamily="34" charset="0"/>
                        </a:rPr>
                        <a:t>Transmittance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600" b="1" i="0" u="none" strike="noStrike" dirty="0">
                          <a:solidFill>
                            <a:srgbClr val="000000"/>
                          </a:solidFill>
                          <a:effectLst/>
                          <a:latin typeface="Yu Gothic" panose="020B0400000000000000" pitchFamily="34" charset="-128"/>
                          <a:ea typeface="Yu Gothic" panose="020B0400000000000000" pitchFamily="34" charset="-128"/>
                        </a:rPr>
                        <a:t>Source Reference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Heat Flow</a:t>
                      </a:r>
                      <a:br>
                        <a:rPr lang="en-US" sz="700" b="1" i="0" u="none" strike="noStrike" dirty="0">
                          <a:solidFill>
                            <a:srgbClr val="000000"/>
                          </a:solidFill>
                          <a:effectLst/>
                          <a:latin typeface="Century Gothic" panose="020B0502020202020204" pitchFamily="34" charset="0"/>
                        </a:rPr>
                      </a:br>
                      <a:r>
                        <a:rPr lang="en-US" sz="700" b="1" i="0" u="none" strike="noStrike" dirty="0">
                          <a:solidFill>
                            <a:srgbClr val="000000"/>
                          </a:solidFill>
                          <a:effectLst/>
                          <a:latin typeface="Century Gothic" panose="020B0502020202020204" pitchFamily="34" charset="0"/>
                        </a:rPr>
                        <a:t>(BTU/</a:t>
                      </a:r>
                      <a:r>
                        <a:rPr lang="en-US" sz="700" b="1" i="0" u="none" strike="noStrike" dirty="0" err="1">
                          <a:solidFill>
                            <a:srgbClr val="000000"/>
                          </a:solidFill>
                          <a:effectLst/>
                          <a:latin typeface="Century Gothic" panose="020B0502020202020204" pitchFamily="34" charset="0"/>
                        </a:rPr>
                        <a:t>hr°F</a:t>
                      </a:r>
                      <a:r>
                        <a:rPr lang="en-US" sz="7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%Total Heat Flow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extLst>
                  <a:ext uri="{0D108BD9-81ED-4DB2-BD59-A6C34878D82A}">
                    <a16:rowId xmlns:a16="http://schemas.microsoft.com/office/drawing/2014/main" xmlns="" val="10001"/>
                  </a:ext>
                </a:extLst>
              </a:tr>
              <a:tr h="0">
                <a:tc>
                  <a:txBody>
                    <a:bodyPr/>
                    <a:lstStyle/>
                    <a:p>
                      <a:pPr algn="ctr" fontAlgn="ctr"/>
                      <a:r>
                        <a:rPr lang="en-US" sz="700" b="0" i="0" u="none" strike="noStrike">
                          <a:solidFill>
                            <a:srgbClr val="000000"/>
                          </a:solidFill>
                          <a:effectLst/>
                          <a:latin typeface="Century Gothic" panose="020B0502020202020204" pitchFamily="34" charset="0"/>
                        </a:rPr>
                        <a:t>Clear 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Opaque Wall Area  </a:t>
                      </a:r>
                      <a:r>
                        <a:rPr lang="en-US" sz="700" b="0" i="0" u="none" strike="noStrike" dirty="0">
                          <a:solidFill>
                            <a:srgbClr val="FF0000"/>
                          </a:solidFill>
                          <a:effectLst/>
                          <a:latin typeface="Century Gothic" panose="020B0502020202020204" pitchFamily="34" charset="0"/>
                        </a:rPr>
                        <a:t>(R13+10 per ASHRAE 90.1)</a:t>
                      </a:r>
                      <a:endParaRPr lang="en-US" sz="7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14267.00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ft</a:t>
                      </a:r>
                      <a:r>
                        <a:rPr lang="en-US" sz="700" b="0" i="0" u="none" strike="noStrike" baseline="30000" dirty="0">
                          <a:solidFill>
                            <a:srgbClr val="000000"/>
                          </a:solidFill>
                          <a:effectLst/>
                          <a:latin typeface="Century Gothic" panose="020B0502020202020204" pitchFamily="34" charset="0"/>
                        </a:rPr>
                        <a:t>2</a:t>
                      </a:r>
                      <a:endParaRPr lang="en-US" sz="7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BTU/ </a:t>
                      </a:r>
                      <a:r>
                        <a:rPr lang="en-US" sz="700" b="0" i="0" u="none" strike="noStrike" dirty="0" err="1">
                          <a:solidFill>
                            <a:srgbClr val="000000"/>
                          </a:solidFill>
                          <a:effectLst/>
                          <a:latin typeface="Century Gothic" panose="020B0502020202020204" pitchFamily="34" charset="0"/>
                        </a:rPr>
                        <a:t>hr</a:t>
                      </a:r>
                      <a:r>
                        <a:rPr lang="en-US" sz="700" b="0" i="0" u="none" strike="noStrike" dirty="0">
                          <a:solidFill>
                            <a:srgbClr val="000000"/>
                          </a:solidFill>
                          <a:effectLst/>
                          <a:latin typeface="Century Gothic" panose="020B0502020202020204" pitchFamily="34" charset="0"/>
                        </a:rPr>
                        <a:t> ft² °F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Century Gothic" panose="020B0502020202020204" pitchFamily="34" charset="0"/>
                        </a:rPr>
                        <a:t>Enter Source 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000000"/>
                          </a:solidFill>
                          <a:effectLst/>
                          <a:latin typeface="Century Gothic" panose="020B0502020202020204" pitchFamily="34" charset="0"/>
                        </a:rPr>
                        <a:t>784.7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30357522"/>
              </p:ext>
            </p:extLst>
          </p:nvPr>
        </p:nvGraphicFramePr>
        <p:xfrm>
          <a:off x="7246794" y="3105150"/>
          <a:ext cx="1231323" cy="1367341"/>
        </p:xfrm>
        <a:graphic>
          <a:graphicData uri="http://schemas.openxmlformats.org/drawingml/2006/table">
            <a:tbl>
              <a:tblPr/>
              <a:tblGrid>
                <a:gridCol w="799910">
                  <a:extLst>
                    <a:ext uri="{9D8B030D-6E8A-4147-A177-3AD203B41FA5}">
                      <a16:colId xmlns:a16="http://schemas.microsoft.com/office/drawing/2014/main" xmlns="" val="20000"/>
                    </a:ext>
                  </a:extLst>
                </a:gridCol>
                <a:gridCol w="431413">
                  <a:extLst>
                    <a:ext uri="{9D8B030D-6E8A-4147-A177-3AD203B41FA5}">
                      <a16:colId xmlns:a16="http://schemas.microsoft.com/office/drawing/2014/main" xmlns="" val="20001"/>
                    </a:ext>
                  </a:extLst>
                </a:gridCol>
              </a:tblGrid>
              <a:tr h="548640">
                <a:tc gridSpan="2">
                  <a:txBody>
                    <a:bodyPr/>
                    <a:lstStyle/>
                    <a:p>
                      <a:pPr algn="ctr" fontAlgn="ctr"/>
                      <a:r>
                        <a:rPr lang="en-US" sz="1200" b="1" i="0" u="none" strike="noStrike" dirty="0">
                          <a:solidFill>
                            <a:srgbClr val="000000"/>
                          </a:solidFill>
                          <a:effectLst/>
                          <a:latin typeface="Century Gothic" panose="020B0502020202020204" pitchFamily="34" charset="0"/>
                        </a:rPr>
                        <a:t>Overall Opaque Wall Thermal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hMerge="1">
                  <a:txBody>
                    <a:bodyPr/>
                    <a:lstStyle/>
                    <a:p>
                      <a:endParaRPr lang="en-US"/>
                    </a:p>
                  </a:txBody>
                  <a:tcPr/>
                </a:tc>
                <a:extLst>
                  <a:ext uri="{0D108BD9-81ED-4DB2-BD59-A6C34878D82A}">
                    <a16:rowId xmlns:a16="http://schemas.microsoft.com/office/drawing/2014/main" xmlns="" val="10000"/>
                  </a:ext>
                </a:extLst>
              </a:tr>
              <a:tr h="390311">
                <a:tc>
                  <a:txBody>
                    <a:bodyPr/>
                    <a:lstStyle/>
                    <a:p>
                      <a:pPr algn="ctr" fontAlgn="ctr"/>
                      <a:r>
                        <a:rPr lang="en-US" sz="800" b="1" i="0" u="none" strike="noStrike" dirty="0">
                          <a:solidFill>
                            <a:srgbClr val="000000"/>
                          </a:solidFill>
                          <a:effectLst/>
                          <a:latin typeface="Century Gothic" panose="020B0502020202020204" pitchFamily="34" charset="0"/>
                        </a:rPr>
                        <a:t>Opaque U-Value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(BTU/</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entury Gothic" panose="020B0502020202020204" pitchFamily="34" charset="0"/>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8390">
                <a:tc>
                  <a:txBody>
                    <a:bodyPr/>
                    <a:lstStyle/>
                    <a:p>
                      <a:pPr algn="ctr" fontAlgn="ctr"/>
                      <a:r>
                        <a:rPr lang="en-US" sz="800" b="1" i="0" u="none" strike="noStrike" dirty="0">
                          <a:solidFill>
                            <a:srgbClr val="000000"/>
                          </a:solidFill>
                          <a:effectLst/>
                          <a:latin typeface="Century Gothic" panose="020B0502020202020204" pitchFamily="34" charset="0"/>
                        </a:rPr>
                        <a:t>Effective R-Value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Century Gothic" panose="020B050202020202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00720719"/>
              </p:ext>
            </p:extLst>
          </p:nvPr>
        </p:nvGraphicFramePr>
        <p:xfrm>
          <a:off x="507775" y="1805801"/>
          <a:ext cx="6578824" cy="689749"/>
        </p:xfrm>
        <a:graphic>
          <a:graphicData uri="http://schemas.openxmlformats.org/drawingml/2006/table">
            <a:tbl>
              <a:tblPr/>
              <a:tblGrid>
                <a:gridCol w="827747">
                  <a:extLst>
                    <a:ext uri="{9D8B030D-6E8A-4147-A177-3AD203B41FA5}">
                      <a16:colId xmlns:a16="http://schemas.microsoft.com/office/drawing/2014/main" xmlns="" val="20000"/>
                    </a:ext>
                  </a:extLst>
                </a:gridCol>
                <a:gridCol w="2188714">
                  <a:extLst>
                    <a:ext uri="{9D8B030D-6E8A-4147-A177-3AD203B41FA5}">
                      <a16:colId xmlns:a16="http://schemas.microsoft.com/office/drawing/2014/main" xmlns="" val="20001"/>
                    </a:ext>
                  </a:extLst>
                </a:gridCol>
                <a:gridCol w="552901">
                  <a:extLst>
                    <a:ext uri="{9D8B030D-6E8A-4147-A177-3AD203B41FA5}">
                      <a16:colId xmlns:a16="http://schemas.microsoft.com/office/drawing/2014/main" xmlns="" val="20002"/>
                    </a:ext>
                  </a:extLst>
                </a:gridCol>
                <a:gridCol w="314943">
                  <a:extLst>
                    <a:ext uri="{9D8B030D-6E8A-4147-A177-3AD203B41FA5}">
                      <a16:colId xmlns:a16="http://schemas.microsoft.com/office/drawing/2014/main" xmlns="" val="20003"/>
                    </a:ext>
                  </a:extLst>
                </a:gridCol>
                <a:gridCol w="657882">
                  <a:extLst>
                    <a:ext uri="{9D8B030D-6E8A-4147-A177-3AD203B41FA5}">
                      <a16:colId xmlns:a16="http://schemas.microsoft.com/office/drawing/2014/main" xmlns="" val="20004"/>
                    </a:ext>
                  </a:extLst>
                </a:gridCol>
                <a:gridCol w="594895">
                  <a:extLst>
                    <a:ext uri="{9D8B030D-6E8A-4147-A177-3AD203B41FA5}">
                      <a16:colId xmlns:a16="http://schemas.microsoft.com/office/drawing/2014/main" xmlns="" val="20005"/>
                    </a:ext>
                  </a:extLst>
                </a:gridCol>
                <a:gridCol w="454918">
                  <a:extLst>
                    <a:ext uri="{9D8B030D-6E8A-4147-A177-3AD203B41FA5}">
                      <a16:colId xmlns:a16="http://schemas.microsoft.com/office/drawing/2014/main" xmlns="" val="20006"/>
                    </a:ext>
                  </a:extLst>
                </a:gridCol>
                <a:gridCol w="482914">
                  <a:extLst>
                    <a:ext uri="{9D8B030D-6E8A-4147-A177-3AD203B41FA5}">
                      <a16:colId xmlns:a16="http://schemas.microsoft.com/office/drawing/2014/main" xmlns="" val="20007"/>
                    </a:ext>
                  </a:extLst>
                </a:gridCol>
                <a:gridCol w="503910">
                  <a:extLst>
                    <a:ext uri="{9D8B030D-6E8A-4147-A177-3AD203B41FA5}">
                      <a16:colId xmlns:a16="http://schemas.microsoft.com/office/drawing/2014/main" xmlns="" val="20008"/>
                    </a:ext>
                  </a:extLst>
                </a:gridCol>
              </a:tblGrid>
              <a:tr h="156258">
                <a:tc gridSpan="6">
                  <a:txBody>
                    <a:bodyPr/>
                    <a:lstStyle/>
                    <a:p>
                      <a:pPr algn="ctr" fontAlgn="b"/>
                      <a:r>
                        <a:rPr lang="en-US" sz="700" b="1" i="0" u="none" strike="noStrike" dirty="0">
                          <a:solidFill>
                            <a:srgbClr val="000000"/>
                          </a:solidFill>
                          <a:effectLst/>
                          <a:latin typeface="Century Gothic" panose="020B0502020202020204" pitchFamily="34" charset="0"/>
                        </a:rPr>
                        <a:t>Proposed Building </a:t>
                      </a:r>
                      <a:r>
                        <a:rPr lang="en-US" sz="700" b="1" i="0" u="none" strike="noStrike" dirty="0" smtClean="0">
                          <a:solidFill>
                            <a:srgbClr val="000000"/>
                          </a:solidFill>
                          <a:effectLst/>
                          <a:latin typeface="Century Gothic" panose="020B0502020202020204" pitchFamily="34" charset="0"/>
                        </a:rPr>
                        <a:t>Entries</a:t>
                      </a:r>
                      <a:endParaRPr lang="en-US" sz="7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700" b="0" i="0" u="none" strike="noStrike" dirty="0">
                        <a:solidFill>
                          <a:srgbClr val="000000"/>
                        </a:solidFill>
                        <a:effectLst/>
                        <a:latin typeface="Century Gothic" panose="020B0502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entury Gothic" panose="020B0502020202020204" pitchFamily="34" charset="0"/>
                        </a:rPr>
                        <a:t>Totals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0" i="0" u="none" strike="noStrike">
                          <a:solidFill>
                            <a:srgbClr val="000000"/>
                          </a:solidFill>
                          <a:effectLst/>
                          <a:latin typeface="Century Gothic" panose="020B0502020202020204" pitchFamily="34" charset="0"/>
                        </a:rPr>
                        <a:t>1769.1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7617">
                <a:tc>
                  <a:txBody>
                    <a:bodyPr/>
                    <a:lstStyle/>
                    <a:p>
                      <a:pPr algn="ctr" fontAlgn="ctr"/>
                      <a:r>
                        <a:rPr lang="en-US" sz="700" b="1" i="0" u="none" strike="noStrike" dirty="0">
                          <a:solidFill>
                            <a:srgbClr val="000000"/>
                          </a:solidFill>
                          <a:effectLst/>
                          <a:latin typeface="Century Gothic" panose="020B0502020202020204" pitchFamily="34" charset="0"/>
                        </a:rPr>
                        <a:t>Transmittance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Transmittance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Area, Length or Amount Takeoff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Transmittance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600" b="1" i="0" u="none" strike="noStrike" dirty="0">
                          <a:solidFill>
                            <a:srgbClr val="000000"/>
                          </a:solidFill>
                          <a:effectLst/>
                          <a:latin typeface="Yu Gothic" panose="020B0400000000000000" pitchFamily="34" charset="-128"/>
                          <a:ea typeface="Yu Gothic" panose="020B0400000000000000" pitchFamily="34" charset="-128"/>
                        </a:rPr>
                        <a:t>Source Reference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dirty="0">
                          <a:solidFill>
                            <a:srgbClr val="000000"/>
                          </a:solidFill>
                          <a:effectLst/>
                          <a:latin typeface="Century Gothic" panose="020B0502020202020204" pitchFamily="34" charset="0"/>
                        </a:rPr>
                        <a:t>Heat Flow</a:t>
                      </a:r>
                      <a:br>
                        <a:rPr lang="en-US" sz="700" b="1" i="0" u="none" strike="noStrike" dirty="0">
                          <a:solidFill>
                            <a:srgbClr val="000000"/>
                          </a:solidFill>
                          <a:effectLst/>
                          <a:latin typeface="Century Gothic" panose="020B0502020202020204" pitchFamily="34" charset="0"/>
                        </a:rPr>
                      </a:br>
                      <a:r>
                        <a:rPr lang="en-US" sz="700" b="1" i="0" u="none" strike="noStrike" dirty="0">
                          <a:solidFill>
                            <a:srgbClr val="000000"/>
                          </a:solidFill>
                          <a:effectLst/>
                          <a:latin typeface="Century Gothic" panose="020B0502020202020204" pitchFamily="34" charset="0"/>
                        </a:rPr>
                        <a:t>(BTU/</a:t>
                      </a:r>
                      <a:r>
                        <a:rPr lang="en-US" sz="700" b="1" i="0" u="none" strike="noStrike" dirty="0" err="1">
                          <a:solidFill>
                            <a:srgbClr val="000000"/>
                          </a:solidFill>
                          <a:effectLst/>
                          <a:latin typeface="Century Gothic" panose="020B0502020202020204" pitchFamily="34" charset="0"/>
                        </a:rPr>
                        <a:t>hr°F</a:t>
                      </a:r>
                      <a:r>
                        <a:rPr lang="en-US" sz="7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a:txBody>
                    <a:bodyPr/>
                    <a:lstStyle/>
                    <a:p>
                      <a:pPr algn="ctr" fontAlgn="ctr"/>
                      <a:r>
                        <a:rPr lang="en-US" sz="700" b="1" i="0" u="none" strike="noStrike">
                          <a:solidFill>
                            <a:srgbClr val="000000"/>
                          </a:solidFill>
                          <a:effectLst/>
                          <a:latin typeface="Century Gothic" panose="020B0502020202020204" pitchFamily="34" charset="0"/>
                        </a:rPr>
                        <a:t>%Total Heat Flow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extLst>
                  <a:ext uri="{0D108BD9-81ED-4DB2-BD59-A6C34878D82A}">
                    <a16:rowId xmlns:a16="http://schemas.microsoft.com/office/drawing/2014/main" xmlns="" val="10001"/>
                  </a:ext>
                </a:extLst>
              </a:tr>
              <a:tr h="213451">
                <a:tc>
                  <a:txBody>
                    <a:bodyPr/>
                    <a:lstStyle/>
                    <a:p>
                      <a:pPr algn="ctr" fontAlgn="ctr"/>
                      <a:r>
                        <a:rPr lang="en-US" sz="700" b="0" i="0" u="none" strike="noStrike" dirty="0">
                          <a:solidFill>
                            <a:srgbClr val="000000"/>
                          </a:solidFill>
                          <a:effectLst/>
                          <a:latin typeface="Century Gothic" panose="020B0502020202020204" pitchFamily="34" charset="0"/>
                        </a:rPr>
                        <a:t>Clear 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Opaque Wall Area  </a:t>
                      </a:r>
                      <a:r>
                        <a:rPr lang="en-US" sz="700" b="0" i="0" u="none" strike="noStrike" dirty="0">
                          <a:solidFill>
                            <a:srgbClr val="FF0000"/>
                          </a:solidFill>
                          <a:effectLst/>
                          <a:latin typeface="Century Gothic" panose="020B0502020202020204" pitchFamily="34" charset="0"/>
                        </a:rPr>
                        <a:t>(R13 cavity insulation only)</a:t>
                      </a:r>
                      <a:endParaRPr lang="en-US" sz="7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14267.00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ft</a:t>
                      </a:r>
                      <a:r>
                        <a:rPr lang="en-US" sz="700" b="0" i="0" u="none" strike="noStrike" baseline="30000" dirty="0">
                          <a:solidFill>
                            <a:srgbClr val="000000"/>
                          </a:solidFill>
                          <a:effectLst/>
                          <a:latin typeface="Century Gothic" panose="020B0502020202020204" pitchFamily="34" charset="0"/>
                        </a:rPr>
                        <a:t>2</a:t>
                      </a:r>
                      <a:endParaRPr lang="en-US" sz="7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0.124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dirty="0">
                          <a:solidFill>
                            <a:srgbClr val="000000"/>
                          </a:solidFill>
                          <a:effectLst/>
                          <a:latin typeface="Century Gothic" panose="020B0502020202020204" pitchFamily="34" charset="0"/>
                        </a:rPr>
                        <a:t>BTU/ </a:t>
                      </a:r>
                      <a:r>
                        <a:rPr lang="en-US" sz="700" b="0" i="0" u="none" strike="noStrike" dirty="0" err="1">
                          <a:solidFill>
                            <a:srgbClr val="000000"/>
                          </a:solidFill>
                          <a:effectLst/>
                          <a:latin typeface="Century Gothic" panose="020B0502020202020204" pitchFamily="34" charset="0"/>
                        </a:rPr>
                        <a:t>hr</a:t>
                      </a:r>
                      <a:r>
                        <a:rPr lang="en-US" sz="700" b="0" i="0" u="none" strike="noStrike" dirty="0">
                          <a:solidFill>
                            <a:srgbClr val="000000"/>
                          </a:solidFill>
                          <a:effectLst/>
                          <a:latin typeface="Century Gothic" panose="020B0502020202020204" pitchFamily="34" charset="0"/>
                        </a:rPr>
                        <a:t> ft² °F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FFFFFF"/>
                          </a:solidFill>
                          <a:effectLst/>
                          <a:latin typeface="Century Gothic" panose="020B0502020202020204" pitchFamily="34" charset="0"/>
                        </a:rPr>
                        <a:t>Enter Source 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700" b="0" i="0" u="none" strike="noStrike" dirty="0">
                          <a:solidFill>
                            <a:srgbClr val="000000"/>
                          </a:solidFill>
                          <a:effectLst/>
                          <a:latin typeface="Century Gothic" panose="020B0502020202020204" pitchFamily="34" charset="0"/>
                        </a:rPr>
                        <a:t>1769.1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76095930"/>
              </p:ext>
            </p:extLst>
          </p:nvPr>
        </p:nvGraphicFramePr>
        <p:xfrm>
          <a:off x="7239000" y="1581150"/>
          <a:ext cx="1246908" cy="1404349"/>
        </p:xfrm>
        <a:graphic>
          <a:graphicData uri="http://schemas.openxmlformats.org/drawingml/2006/table">
            <a:tbl>
              <a:tblPr/>
              <a:tblGrid>
                <a:gridCol w="810035">
                  <a:extLst>
                    <a:ext uri="{9D8B030D-6E8A-4147-A177-3AD203B41FA5}">
                      <a16:colId xmlns:a16="http://schemas.microsoft.com/office/drawing/2014/main" xmlns="" val="20000"/>
                    </a:ext>
                  </a:extLst>
                </a:gridCol>
                <a:gridCol w="436873">
                  <a:extLst>
                    <a:ext uri="{9D8B030D-6E8A-4147-A177-3AD203B41FA5}">
                      <a16:colId xmlns:a16="http://schemas.microsoft.com/office/drawing/2014/main" xmlns="" val="20001"/>
                    </a:ext>
                  </a:extLst>
                </a:gridCol>
              </a:tblGrid>
              <a:tr h="649969">
                <a:tc gridSpan="2">
                  <a:txBody>
                    <a:bodyPr/>
                    <a:lstStyle/>
                    <a:p>
                      <a:pPr algn="ctr" fontAlgn="ctr"/>
                      <a:r>
                        <a:rPr lang="en-US" sz="1200" b="1" i="0" u="none" strike="noStrike" dirty="0">
                          <a:solidFill>
                            <a:srgbClr val="000000"/>
                          </a:solidFill>
                          <a:effectLst/>
                          <a:latin typeface="Century Gothic" panose="020B0502020202020204" pitchFamily="34" charset="0"/>
                        </a:rPr>
                        <a:t>Overall Opaque Wall Thermal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hMerge="1">
                  <a:txBody>
                    <a:bodyPr/>
                    <a:lstStyle/>
                    <a:p>
                      <a:endParaRPr lang="en-US"/>
                    </a:p>
                  </a:txBody>
                  <a:tcPr/>
                </a:tc>
                <a:extLst>
                  <a:ext uri="{0D108BD9-81ED-4DB2-BD59-A6C34878D82A}">
                    <a16:rowId xmlns:a16="http://schemas.microsoft.com/office/drawing/2014/main" xmlns="" val="10000"/>
                  </a:ext>
                </a:extLst>
              </a:tr>
              <a:tr h="377190">
                <a:tc>
                  <a:txBody>
                    <a:bodyPr/>
                    <a:lstStyle/>
                    <a:p>
                      <a:pPr algn="ctr" fontAlgn="ctr"/>
                      <a:r>
                        <a:rPr lang="en-US" sz="800" b="1" i="0" u="none" strike="noStrike" dirty="0">
                          <a:solidFill>
                            <a:srgbClr val="000000"/>
                          </a:solidFill>
                          <a:effectLst/>
                          <a:latin typeface="Century Gothic" panose="020B0502020202020204" pitchFamily="34" charset="0"/>
                        </a:rPr>
                        <a:t>Opaque U-Value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(BTU/</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entury Gothic" panose="020B0502020202020204" pitchFamily="34" charset="0"/>
                        </a:rPr>
                        <a:t>0.124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7190">
                <a:tc>
                  <a:txBody>
                    <a:bodyPr/>
                    <a:lstStyle/>
                    <a:p>
                      <a:pPr algn="ctr" fontAlgn="ctr"/>
                      <a:r>
                        <a:rPr lang="en-US" sz="800" b="1" i="0" u="none" strike="noStrike">
                          <a:solidFill>
                            <a:srgbClr val="000000"/>
                          </a:solidFill>
                          <a:effectLst/>
                          <a:latin typeface="Century Gothic" panose="020B0502020202020204" pitchFamily="34" charset="0"/>
                        </a:rPr>
                        <a:t>Effective R-Value</a:t>
                      </a:r>
                      <a:br>
                        <a:rPr lang="en-US" sz="800" b="1" i="0" u="none" strike="noStrike">
                          <a:solidFill>
                            <a:srgbClr val="000000"/>
                          </a:solidFill>
                          <a:effectLst/>
                          <a:latin typeface="Century Gothic" panose="020B0502020202020204" pitchFamily="34" charset="0"/>
                        </a:rPr>
                      </a:br>
                      <a:r>
                        <a:rPr lang="en-US" sz="800" b="1" i="0" u="none" strike="noStrike">
                          <a:solidFill>
                            <a:srgbClr val="000000"/>
                          </a:solidFill>
                          <a:effectLst/>
                          <a:latin typeface="Century Gothic" panose="020B0502020202020204" pitchFamily="34" charset="0"/>
                        </a:rPr>
                        <a:t>(hr ft</a:t>
                      </a:r>
                      <a:r>
                        <a:rPr lang="en-US" sz="800" b="1" i="0" u="none" strike="noStrike" baseline="30000">
                          <a:solidFill>
                            <a:srgbClr val="000000"/>
                          </a:solidFill>
                          <a:effectLst/>
                          <a:latin typeface="Century Gothic" panose="020B0502020202020204" pitchFamily="34" charset="0"/>
                        </a:rPr>
                        <a:t>2 o</a:t>
                      </a:r>
                      <a:r>
                        <a:rPr lang="en-US" sz="800" b="1" i="0" u="none" strike="noStrike">
                          <a:solidFill>
                            <a:srgbClr val="000000"/>
                          </a:solidFill>
                          <a:effectLst/>
                          <a:latin typeface="Century Gothic" panose="020B0502020202020204" pitchFamily="34" charset="0"/>
                        </a:rPr>
                        <a:t>F/BTU)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Century Gothic" panose="020B0502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72384" name="TextBox 272383"/>
          <p:cNvSpPr txBox="1"/>
          <p:nvPr/>
        </p:nvSpPr>
        <p:spPr>
          <a:xfrm>
            <a:off x="425455" y="895350"/>
            <a:ext cx="4144083" cy="276999"/>
          </a:xfrm>
          <a:prstGeom prst="rect">
            <a:avLst/>
          </a:prstGeom>
          <a:noFill/>
        </p:spPr>
        <p:txBody>
          <a:bodyPr wrap="none" rtlCol="0">
            <a:spAutoFit/>
          </a:bodyPr>
          <a:lstStyle/>
          <a:p>
            <a:r>
              <a:rPr lang="en-US" sz="1200" b="1" dirty="0">
                <a:latin typeface="Yu Gothic" panose="020B0400000000000000" pitchFamily="34" charset="-128"/>
                <a:ea typeface="Yu Gothic" panose="020B0400000000000000" pitchFamily="34" charset="-128"/>
              </a:rPr>
              <a:t>Structure:</a:t>
            </a:r>
            <a:r>
              <a:rPr lang="en-US" sz="1200" dirty="0">
                <a:latin typeface="Yu Gothic" panose="020B0400000000000000" pitchFamily="34" charset="-128"/>
                <a:ea typeface="Yu Gothic" panose="020B0400000000000000" pitchFamily="34" charset="-128"/>
              </a:rPr>
              <a:t> Steel Frame Walls with Concrete Slab Floors</a:t>
            </a:r>
          </a:p>
        </p:txBody>
      </p:sp>
      <p:sp>
        <p:nvSpPr>
          <p:cNvPr id="272385" name="TextBox 272384"/>
          <p:cNvSpPr txBox="1"/>
          <p:nvPr/>
        </p:nvSpPr>
        <p:spPr>
          <a:xfrm>
            <a:off x="425455" y="1460520"/>
            <a:ext cx="4070345" cy="273030"/>
          </a:xfrm>
          <a:prstGeom prst="rect">
            <a:avLst/>
          </a:prstGeom>
          <a:noFill/>
        </p:spPr>
        <p:txBody>
          <a:bodyPr wrap="none" rtlCol="0">
            <a:spAutoFit/>
          </a:bodyPr>
          <a:lstStyle/>
          <a:p>
            <a:r>
              <a:rPr lang="en-US" sz="1013" dirty="0">
                <a:latin typeface="Yu Gothic" panose="020B0400000000000000" pitchFamily="34" charset="-128"/>
                <a:ea typeface="Yu Gothic" panose="020B0400000000000000" pitchFamily="34" charset="-128"/>
              </a:rPr>
              <a:t>CASE 1: No Thermal Bridges (ideal) w/ R13 cavity insulation only</a:t>
            </a:r>
          </a:p>
        </p:txBody>
      </p:sp>
      <p:sp>
        <p:nvSpPr>
          <p:cNvPr id="272387" name="TextBox 272386"/>
          <p:cNvSpPr txBox="1"/>
          <p:nvPr/>
        </p:nvSpPr>
        <p:spPr>
          <a:xfrm>
            <a:off x="430087" y="2988153"/>
            <a:ext cx="4213013" cy="248209"/>
          </a:xfrm>
          <a:prstGeom prst="rect">
            <a:avLst/>
          </a:prstGeom>
          <a:noFill/>
        </p:spPr>
        <p:txBody>
          <a:bodyPr wrap="none" rtlCol="0">
            <a:spAutoFit/>
          </a:bodyPr>
          <a:lstStyle/>
          <a:p>
            <a:r>
              <a:rPr lang="en-US" sz="1013" dirty="0">
                <a:latin typeface="Yu Gothic" panose="020B0400000000000000" pitchFamily="34" charset="-128"/>
                <a:ea typeface="Yu Gothic" panose="020B0400000000000000" pitchFamily="34" charset="-128"/>
              </a:rPr>
              <a:t>CASE 2: No thermal bridges (ideal) w/ R13+10ci insulation per 90.1</a:t>
            </a:r>
          </a:p>
        </p:txBody>
      </p:sp>
      <p:sp>
        <p:nvSpPr>
          <p:cNvPr id="3" name="TextBox 2"/>
          <p:cNvSpPr txBox="1"/>
          <p:nvPr/>
        </p:nvSpPr>
        <p:spPr>
          <a:xfrm>
            <a:off x="1617949" y="4171950"/>
            <a:ext cx="4980851" cy="253916"/>
          </a:xfrm>
          <a:prstGeom prst="rect">
            <a:avLst/>
          </a:prstGeom>
          <a:noFill/>
        </p:spPr>
        <p:txBody>
          <a:bodyPr wrap="none" rtlCol="0">
            <a:spAutoFit/>
          </a:bodyPr>
          <a:lstStyle/>
          <a:p>
            <a:r>
              <a:rPr lang="en-US" sz="1050" dirty="0">
                <a:solidFill>
                  <a:srgbClr val="FF0000"/>
                </a:solidFill>
                <a:latin typeface="Yu Gothic" panose="020B0400000000000000" pitchFamily="34" charset="-128"/>
                <a:ea typeface="Yu Gothic" panose="020B0400000000000000" pitchFamily="34" charset="-128"/>
              </a:rPr>
              <a:t>Case 2 mitigates the clear-field framing thermal bridges within the assembly.</a:t>
            </a:r>
          </a:p>
        </p:txBody>
      </p:sp>
      <p:sp>
        <p:nvSpPr>
          <p:cNvPr id="5" name="TextBox 4"/>
          <p:cNvSpPr txBox="1"/>
          <p:nvPr/>
        </p:nvSpPr>
        <p:spPr>
          <a:xfrm>
            <a:off x="1768302" y="2597242"/>
            <a:ext cx="4636206" cy="279308"/>
          </a:xfrm>
          <a:prstGeom prst="rect">
            <a:avLst/>
          </a:prstGeom>
          <a:noFill/>
        </p:spPr>
        <p:txBody>
          <a:bodyPr wrap="none" rtlCol="0">
            <a:spAutoFit/>
          </a:bodyPr>
          <a:lstStyle/>
          <a:p>
            <a:r>
              <a:rPr lang="en-US" sz="1050" dirty="0">
                <a:solidFill>
                  <a:srgbClr val="FF0000"/>
                </a:solidFill>
                <a:latin typeface="Yu Gothic" panose="020B0400000000000000" pitchFamily="34" charset="-128"/>
                <a:ea typeface="Yu Gothic" panose="020B0400000000000000" pitchFamily="34" charset="-128"/>
              </a:rPr>
              <a:t>All cases include metal stud clear field thermal bridges within assembly</a:t>
            </a:r>
          </a:p>
        </p:txBody>
      </p:sp>
    </p:spTree>
    <p:extLst>
      <p:ext uri="{BB962C8B-B14F-4D97-AF65-F5344CB8AC3E}">
        <p14:creationId xmlns:p14="http://schemas.microsoft.com/office/powerpoint/2010/main" val="3268500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Design Example (3-story office building) – add effect of various linear thermal bridges in the building as constructed</a:t>
            </a:r>
            <a:endParaRPr lang="en-US" dirty="0"/>
          </a:p>
        </p:txBody>
      </p:sp>
      <p:sp>
        <p:nvSpPr>
          <p:cNvPr id="7" name="TextBox 6"/>
          <p:cNvSpPr txBox="1"/>
          <p:nvPr/>
        </p:nvSpPr>
        <p:spPr>
          <a:xfrm>
            <a:off x="1376605" y="951768"/>
            <a:ext cx="4551246" cy="248209"/>
          </a:xfrm>
          <a:prstGeom prst="rect">
            <a:avLst/>
          </a:prstGeom>
          <a:noFill/>
        </p:spPr>
        <p:txBody>
          <a:bodyPr wrap="none" rtlCol="0">
            <a:spAutoFit/>
          </a:bodyPr>
          <a:lstStyle/>
          <a:p>
            <a:r>
              <a:rPr lang="en-US" sz="1013" dirty="0"/>
              <a:t>CASE 3: R13+10 with Poor Thermal Bridging Details (64% of opaque wall heat flow)</a:t>
            </a:r>
          </a:p>
        </p:txBody>
      </p:sp>
      <p:pic>
        <p:nvPicPr>
          <p:cNvPr id="8" name="Picture 7"/>
          <p:cNvPicPr>
            <a:picLocks noChangeAspect="1"/>
          </p:cNvPicPr>
          <p:nvPr/>
        </p:nvPicPr>
        <p:blipFill rotWithShape="1">
          <a:blip r:embed="rId2"/>
          <a:srcRect l="25000" t="28990" r="11591" b="35656"/>
          <a:stretch/>
        </p:blipFill>
        <p:spPr>
          <a:xfrm>
            <a:off x="609600" y="1222771"/>
            <a:ext cx="5519169" cy="14903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96688900"/>
              </p:ext>
            </p:extLst>
          </p:nvPr>
        </p:nvGraphicFramePr>
        <p:xfrm>
          <a:off x="6256194" y="1218401"/>
          <a:ext cx="1341294" cy="1499114"/>
        </p:xfrm>
        <a:graphic>
          <a:graphicData uri="http://schemas.openxmlformats.org/drawingml/2006/table">
            <a:tbl>
              <a:tblPr/>
              <a:tblGrid>
                <a:gridCol w="871351">
                  <a:extLst>
                    <a:ext uri="{9D8B030D-6E8A-4147-A177-3AD203B41FA5}">
                      <a16:colId xmlns:a16="http://schemas.microsoft.com/office/drawing/2014/main" xmlns="" val="20000"/>
                    </a:ext>
                  </a:extLst>
                </a:gridCol>
                <a:gridCol w="469943">
                  <a:extLst>
                    <a:ext uri="{9D8B030D-6E8A-4147-A177-3AD203B41FA5}">
                      <a16:colId xmlns:a16="http://schemas.microsoft.com/office/drawing/2014/main" xmlns="" val="20001"/>
                    </a:ext>
                  </a:extLst>
                </a:gridCol>
              </a:tblGrid>
              <a:tr h="548640">
                <a:tc gridSpan="2">
                  <a:txBody>
                    <a:bodyPr/>
                    <a:lstStyle/>
                    <a:p>
                      <a:pPr algn="ctr" fontAlgn="ctr"/>
                      <a:r>
                        <a:rPr lang="en-US" sz="1200" b="1" i="0" u="none" strike="noStrike" dirty="0">
                          <a:solidFill>
                            <a:srgbClr val="000000"/>
                          </a:solidFill>
                          <a:effectLst/>
                          <a:latin typeface="Century Gothic" panose="020B0502020202020204" pitchFamily="34" charset="0"/>
                        </a:rPr>
                        <a:t>Overall Opaque Wall Thermal </a:t>
                      </a:r>
                      <a:r>
                        <a:rPr lang="en-US" sz="1200" b="1" i="0" u="none" strike="noStrike" dirty="0" smtClean="0">
                          <a:solidFill>
                            <a:srgbClr val="000000"/>
                          </a:solidFill>
                          <a:effectLst/>
                          <a:latin typeface="Century Gothic" panose="020B0502020202020204" pitchFamily="34" charset="0"/>
                        </a:rPr>
                        <a:t>Performance</a:t>
                      </a:r>
                      <a:r>
                        <a:rPr lang="en-US" sz="1200" b="1" i="0" u="none" strike="noStrike" dirty="0" smtClean="0">
                          <a:solidFill>
                            <a:srgbClr val="FF0000"/>
                          </a:solidFill>
                          <a:effectLst/>
                          <a:latin typeface="Century Gothic" panose="020B0502020202020204" pitchFamily="34" charset="0"/>
                        </a:rPr>
                        <a:t>*</a:t>
                      </a:r>
                      <a:endParaRPr lang="en-US" sz="1200" b="1" i="0" u="none" strike="noStrike" dirty="0">
                        <a:solidFill>
                          <a:srgbClr val="FF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hMerge="1">
                  <a:txBody>
                    <a:bodyPr/>
                    <a:lstStyle/>
                    <a:p>
                      <a:endParaRPr lang="en-US"/>
                    </a:p>
                  </a:txBody>
                  <a:tcPr/>
                </a:tc>
                <a:extLst>
                  <a:ext uri="{0D108BD9-81ED-4DB2-BD59-A6C34878D82A}">
                    <a16:rowId xmlns:a16="http://schemas.microsoft.com/office/drawing/2014/main" xmlns="" val="10000"/>
                  </a:ext>
                </a:extLst>
              </a:tr>
              <a:tr h="453133">
                <a:tc>
                  <a:txBody>
                    <a:bodyPr/>
                    <a:lstStyle/>
                    <a:p>
                      <a:pPr algn="ctr" fontAlgn="ctr"/>
                      <a:r>
                        <a:rPr lang="en-US" sz="800" b="1" i="0" u="none" strike="noStrike" dirty="0">
                          <a:solidFill>
                            <a:srgbClr val="000000"/>
                          </a:solidFill>
                          <a:effectLst/>
                          <a:latin typeface="Century Gothic" panose="020B0502020202020204" pitchFamily="34" charset="0"/>
                        </a:rPr>
                        <a:t>Opaque U-Value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(BTU/</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entury Gothic" panose="020B0502020202020204" pitchFamily="34" charset="0"/>
                        </a:rPr>
                        <a:t>0.151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7341">
                <a:tc>
                  <a:txBody>
                    <a:bodyPr/>
                    <a:lstStyle/>
                    <a:p>
                      <a:pPr algn="ctr" fontAlgn="ctr"/>
                      <a:r>
                        <a:rPr lang="en-US" sz="800" b="1" i="0" u="none" strike="noStrike">
                          <a:solidFill>
                            <a:srgbClr val="000000"/>
                          </a:solidFill>
                          <a:effectLst/>
                          <a:latin typeface="Century Gothic" panose="020B0502020202020204" pitchFamily="34" charset="0"/>
                        </a:rPr>
                        <a:t>Effective R-Value</a:t>
                      </a:r>
                      <a:br>
                        <a:rPr lang="en-US" sz="800" b="1" i="0" u="none" strike="noStrike">
                          <a:solidFill>
                            <a:srgbClr val="000000"/>
                          </a:solidFill>
                          <a:effectLst/>
                          <a:latin typeface="Century Gothic" panose="020B0502020202020204" pitchFamily="34" charset="0"/>
                        </a:rPr>
                      </a:br>
                      <a:r>
                        <a:rPr lang="en-US" sz="800" b="1" i="0" u="none" strike="noStrike">
                          <a:solidFill>
                            <a:srgbClr val="000000"/>
                          </a:solidFill>
                          <a:effectLst/>
                          <a:latin typeface="Century Gothic" panose="020B0502020202020204" pitchFamily="34" charset="0"/>
                        </a:rPr>
                        <a:t>(hr ft</a:t>
                      </a:r>
                      <a:r>
                        <a:rPr lang="en-US" sz="800" b="1" i="0" u="none" strike="noStrike" baseline="30000">
                          <a:solidFill>
                            <a:srgbClr val="000000"/>
                          </a:solidFill>
                          <a:effectLst/>
                          <a:latin typeface="Century Gothic" panose="020B0502020202020204" pitchFamily="34" charset="0"/>
                        </a:rPr>
                        <a:t>2 o</a:t>
                      </a:r>
                      <a:r>
                        <a:rPr lang="en-US" sz="800" b="1" i="0" u="none" strike="noStrike">
                          <a:solidFill>
                            <a:srgbClr val="000000"/>
                          </a:solidFill>
                          <a:effectLst/>
                          <a:latin typeface="Century Gothic" panose="020B0502020202020204" pitchFamily="34" charset="0"/>
                        </a:rPr>
                        <a:t>F/BTU)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Century Gothic" panose="020B0502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10" name="Picture 9"/>
          <p:cNvPicPr>
            <a:picLocks noChangeAspect="1"/>
          </p:cNvPicPr>
          <p:nvPr/>
        </p:nvPicPr>
        <p:blipFill rotWithShape="1">
          <a:blip r:embed="rId3"/>
          <a:srcRect l="25000" t="28817" r="11477" b="35860"/>
          <a:stretch/>
        </p:blipFill>
        <p:spPr>
          <a:xfrm>
            <a:off x="609600" y="3102299"/>
            <a:ext cx="5511615" cy="148410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038975840"/>
              </p:ext>
            </p:extLst>
          </p:nvPr>
        </p:nvGraphicFramePr>
        <p:xfrm>
          <a:off x="6248400" y="3111340"/>
          <a:ext cx="1349086" cy="1488499"/>
        </p:xfrm>
        <a:graphic>
          <a:graphicData uri="http://schemas.openxmlformats.org/drawingml/2006/table">
            <a:tbl>
              <a:tblPr/>
              <a:tblGrid>
                <a:gridCol w="876413">
                  <a:extLst>
                    <a:ext uri="{9D8B030D-6E8A-4147-A177-3AD203B41FA5}">
                      <a16:colId xmlns:a16="http://schemas.microsoft.com/office/drawing/2014/main" xmlns="" val="20000"/>
                    </a:ext>
                  </a:extLst>
                </a:gridCol>
                <a:gridCol w="472673">
                  <a:extLst>
                    <a:ext uri="{9D8B030D-6E8A-4147-A177-3AD203B41FA5}">
                      <a16:colId xmlns:a16="http://schemas.microsoft.com/office/drawing/2014/main" xmlns="" val="20001"/>
                    </a:ext>
                  </a:extLst>
                </a:gridCol>
              </a:tblGrid>
              <a:tr h="562119">
                <a:tc gridSpan="2">
                  <a:txBody>
                    <a:bodyPr/>
                    <a:lstStyle/>
                    <a:p>
                      <a:pPr algn="ctr" fontAlgn="ctr"/>
                      <a:r>
                        <a:rPr lang="en-US" sz="1200" b="1" i="0" u="none" strike="noStrike" dirty="0">
                          <a:solidFill>
                            <a:srgbClr val="000000"/>
                          </a:solidFill>
                          <a:effectLst/>
                          <a:latin typeface="Century Gothic" panose="020B0502020202020204" pitchFamily="34" charset="0"/>
                        </a:rPr>
                        <a:t>Overall Opaque Wall Thermal </a:t>
                      </a:r>
                      <a:r>
                        <a:rPr lang="en-US" sz="1200" b="1" i="0" u="none" strike="noStrike" dirty="0" smtClean="0">
                          <a:solidFill>
                            <a:srgbClr val="000000"/>
                          </a:solidFill>
                          <a:effectLst/>
                          <a:latin typeface="Century Gothic" panose="020B0502020202020204" pitchFamily="34" charset="0"/>
                        </a:rPr>
                        <a:t>Performance</a:t>
                      </a:r>
                      <a:r>
                        <a:rPr lang="en-US" sz="1200" b="1" i="0" u="none" strike="noStrike" dirty="0" smtClean="0">
                          <a:solidFill>
                            <a:srgbClr val="FF0000"/>
                          </a:solidFill>
                          <a:effectLst/>
                          <a:latin typeface="Century Gothic" panose="020B0502020202020204" pitchFamily="34" charset="0"/>
                        </a:rPr>
                        <a:t>*</a:t>
                      </a:r>
                      <a:endParaRPr lang="en-US" sz="1200" b="1" i="0" u="none" strike="noStrike" dirty="0">
                        <a:solidFill>
                          <a:srgbClr val="FF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52D"/>
                    </a:solidFill>
                  </a:tcPr>
                </a:tc>
                <a:tc hMerge="1">
                  <a:txBody>
                    <a:bodyPr/>
                    <a:lstStyle/>
                    <a:p>
                      <a:endParaRPr lang="en-US"/>
                    </a:p>
                  </a:txBody>
                  <a:tcPr/>
                </a:tc>
                <a:extLst>
                  <a:ext uri="{0D108BD9-81ED-4DB2-BD59-A6C34878D82A}">
                    <a16:rowId xmlns:a16="http://schemas.microsoft.com/office/drawing/2014/main" xmlns="" val="10000"/>
                  </a:ext>
                </a:extLst>
              </a:tr>
              <a:tr h="441646">
                <a:tc>
                  <a:txBody>
                    <a:bodyPr/>
                    <a:lstStyle/>
                    <a:p>
                      <a:pPr algn="ctr" fontAlgn="ctr"/>
                      <a:r>
                        <a:rPr lang="en-US" sz="800" b="1" i="0" u="none" strike="noStrike" dirty="0">
                          <a:solidFill>
                            <a:srgbClr val="000000"/>
                          </a:solidFill>
                          <a:effectLst/>
                          <a:latin typeface="Century Gothic" panose="020B0502020202020204" pitchFamily="34" charset="0"/>
                        </a:rPr>
                        <a:t>Opaque U-Value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(BTU/</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entury Gothic" panose="020B0502020202020204" pitchFamily="34" charset="0"/>
                        </a:rPr>
                        <a:t>0.073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4734">
                <a:tc>
                  <a:txBody>
                    <a:bodyPr/>
                    <a:lstStyle/>
                    <a:p>
                      <a:pPr algn="ctr" fontAlgn="ctr"/>
                      <a:r>
                        <a:rPr lang="en-US" sz="800" b="1" i="0" u="none" strike="noStrike" dirty="0">
                          <a:solidFill>
                            <a:srgbClr val="000000"/>
                          </a:solidFill>
                          <a:effectLst/>
                          <a:latin typeface="Century Gothic" panose="020B0502020202020204" pitchFamily="34" charset="0"/>
                        </a:rPr>
                        <a:t>Effective R-Value</a:t>
                      </a:r>
                      <a:br>
                        <a:rPr lang="en-US" sz="800" b="1" i="0" u="none" strike="noStrike" dirty="0">
                          <a:solidFill>
                            <a:srgbClr val="000000"/>
                          </a:solidFill>
                          <a:effectLst/>
                          <a:latin typeface="Century Gothic" panose="020B0502020202020204" pitchFamily="34" charset="0"/>
                        </a:rPr>
                      </a:br>
                      <a:r>
                        <a:rPr lang="en-US" sz="800" b="1" i="0" u="none" strike="noStrike" dirty="0">
                          <a:solidFill>
                            <a:srgbClr val="000000"/>
                          </a:solidFill>
                          <a:effectLst/>
                          <a:latin typeface="Century Gothic" panose="020B0502020202020204" pitchFamily="34" charset="0"/>
                        </a:rPr>
                        <a:t>(</a:t>
                      </a:r>
                      <a:r>
                        <a:rPr lang="en-US" sz="800" b="1" i="0" u="none" strike="noStrike" dirty="0" err="1">
                          <a:solidFill>
                            <a:srgbClr val="000000"/>
                          </a:solidFill>
                          <a:effectLst/>
                          <a:latin typeface="Century Gothic" panose="020B0502020202020204" pitchFamily="34" charset="0"/>
                        </a:rPr>
                        <a:t>hr</a:t>
                      </a:r>
                      <a:r>
                        <a:rPr lang="en-US" sz="800" b="1" i="0" u="none" strike="noStrike" dirty="0">
                          <a:solidFill>
                            <a:srgbClr val="000000"/>
                          </a:solidFill>
                          <a:effectLst/>
                          <a:latin typeface="Century Gothic" panose="020B0502020202020204" pitchFamily="34" charset="0"/>
                        </a:rPr>
                        <a:t> ft</a:t>
                      </a:r>
                      <a:r>
                        <a:rPr lang="en-US" sz="800" b="1" i="0" u="none" strike="noStrike" baseline="30000" dirty="0">
                          <a:solidFill>
                            <a:srgbClr val="000000"/>
                          </a:solidFill>
                          <a:effectLst/>
                          <a:latin typeface="Century Gothic" panose="020B0502020202020204" pitchFamily="34" charset="0"/>
                        </a:rPr>
                        <a:t>2 </a:t>
                      </a:r>
                      <a:r>
                        <a:rPr lang="en-US" sz="800" b="1" i="0" u="none" strike="noStrike" baseline="30000" dirty="0" err="1">
                          <a:solidFill>
                            <a:srgbClr val="000000"/>
                          </a:solidFill>
                          <a:effectLst/>
                          <a:latin typeface="Century Gothic" panose="020B0502020202020204" pitchFamily="34" charset="0"/>
                        </a:rPr>
                        <a:t>o</a:t>
                      </a:r>
                      <a:r>
                        <a:rPr lang="en-US" sz="800" b="1" i="0" u="none" strike="noStrike" dirty="0" err="1">
                          <a:solidFill>
                            <a:srgbClr val="000000"/>
                          </a:solidFill>
                          <a:effectLst/>
                          <a:latin typeface="Century Gothic" panose="020B0502020202020204" pitchFamily="34" charset="0"/>
                        </a:rPr>
                        <a:t>F</a:t>
                      </a:r>
                      <a:r>
                        <a:rPr lang="en-US" sz="800" b="1" i="0" u="none" strike="noStrike" dirty="0">
                          <a:solidFill>
                            <a:srgbClr val="000000"/>
                          </a:solidFill>
                          <a:effectLst/>
                          <a:latin typeface="Century Gothic" panose="020B0502020202020204" pitchFamily="34" charset="0"/>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Century Gothic" panose="020B050202020202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2" name="TextBox 11"/>
          <p:cNvSpPr txBox="1"/>
          <p:nvPr/>
        </p:nvSpPr>
        <p:spPr>
          <a:xfrm>
            <a:off x="1376606" y="2815675"/>
            <a:ext cx="4836580" cy="248209"/>
          </a:xfrm>
          <a:prstGeom prst="rect">
            <a:avLst/>
          </a:prstGeom>
          <a:noFill/>
        </p:spPr>
        <p:txBody>
          <a:bodyPr wrap="none" rtlCol="0">
            <a:spAutoFit/>
          </a:bodyPr>
          <a:lstStyle/>
          <a:p>
            <a:r>
              <a:rPr lang="en-US" sz="1013" dirty="0"/>
              <a:t>CASE 4: R13+10 with Very Efficient Thermal Bridging Details (now 25% of wall heat flow)</a:t>
            </a:r>
          </a:p>
        </p:txBody>
      </p:sp>
      <p:sp>
        <p:nvSpPr>
          <p:cNvPr id="3" name="TextBox 2"/>
          <p:cNvSpPr txBox="1"/>
          <p:nvPr/>
        </p:nvSpPr>
        <p:spPr>
          <a:xfrm>
            <a:off x="7614592" y="1743650"/>
            <a:ext cx="1600200" cy="1938992"/>
          </a:xfrm>
          <a:prstGeom prst="rect">
            <a:avLst/>
          </a:prstGeom>
          <a:noFill/>
        </p:spPr>
        <p:txBody>
          <a:bodyPr wrap="square" rtlCol="0">
            <a:spAutoFit/>
          </a:bodyPr>
          <a:lstStyle/>
          <a:p>
            <a:r>
              <a:rPr lang="en-US" sz="1013" dirty="0">
                <a:solidFill>
                  <a:srgbClr val="FF0000"/>
                </a:solidFill>
                <a:latin typeface="Yu Gothic" panose="020B0400000000000000" pitchFamily="34" charset="-128"/>
                <a:ea typeface="Yu Gothic" panose="020B0400000000000000" pitchFamily="34" charset="-128"/>
              </a:rPr>
              <a:t>*</a:t>
            </a:r>
            <a:r>
              <a:rPr lang="en-US" sz="1013" dirty="0">
                <a:latin typeface="Yu Gothic" panose="020B0400000000000000" pitchFamily="34" charset="-128"/>
                <a:ea typeface="Yu Gothic" panose="020B0400000000000000" pitchFamily="34" charset="-128"/>
              </a:rPr>
              <a:t> </a:t>
            </a:r>
            <a:r>
              <a:rPr lang="en-US" sz="1200" dirty="0">
                <a:latin typeface="Yu Gothic" panose="020B0400000000000000" pitchFamily="34" charset="-128"/>
                <a:ea typeface="Yu Gothic" panose="020B0400000000000000" pitchFamily="34" charset="-128"/>
              </a:rPr>
              <a:t>U-factor and effective R-value of opaque wall area is adjusted to include effect of various </a:t>
            </a:r>
            <a:r>
              <a:rPr lang="en-US" sz="1200" dirty="0" smtClean="0">
                <a:latin typeface="Yu Gothic" panose="020B0400000000000000" pitchFamily="34" charset="-128"/>
                <a:ea typeface="Yu Gothic" panose="020B0400000000000000" pitchFamily="34" charset="-128"/>
              </a:rPr>
              <a:t>linear </a:t>
            </a:r>
            <a:r>
              <a:rPr lang="en-US" sz="1200" dirty="0">
                <a:latin typeface="Yu Gothic" panose="020B0400000000000000" pitchFamily="34" charset="-128"/>
                <a:ea typeface="Yu Gothic" panose="020B0400000000000000" pitchFamily="34" charset="-128"/>
              </a:rPr>
              <a:t>thermal bridges at wall-to-floor, -fenestration, and -roof assembly intersections</a:t>
            </a:r>
          </a:p>
        </p:txBody>
      </p:sp>
    </p:spTree>
    <p:extLst>
      <p:ext uri="{BB962C8B-B14F-4D97-AF65-F5344CB8AC3E}">
        <p14:creationId xmlns:p14="http://schemas.microsoft.com/office/powerpoint/2010/main" val="2022672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Status of ASHRAE 90.1 thermal bridging work</a:t>
            </a:r>
            <a:endParaRPr lang="en-US" dirty="0"/>
          </a:p>
        </p:txBody>
      </p:sp>
      <p:sp>
        <p:nvSpPr>
          <p:cNvPr id="3" name="Content Placeholder 2"/>
          <p:cNvSpPr>
            <a:spLocks noGrp="1"/>
          </p:cNvSpPr>
          <p:nvPr>
            <p:ph idx="1"/>
          </p:nvPr>
        </p:nvSpPr>
        <p:spPr>
          <a:xfrm>
            <a:off x="457200" y="1123950"/>
            <a:ext cx="8229600" cy="3276600"/>
          </a:xfrm>
        </p:spPr>
        <p:txBody>
          <a:bodyPr>
            <a:normAutofit fontScale="85000" lnSpcReduction="20000"/>
          </a:bodyPr>
          <a:lstStyle/>
          <a:p>
            <a:r>
              <a:rPr lang="en-US" dirty="0" smtClean="0"/>
              <a:t>2005 to present - European (EU) countries address thermal bridging</a:t>
            </a:r>
          </a:p>
          <a:p>
            <a:r>
              <a:rPr lang="en-US" dirty="0" smtClean="0"/>
              <a:t>2011 --  Canada NECB begins to address thermal bridging</a:t>
            </a:r>
          </a:p>
          <a:p>
            <a:r>
              <a:rPr lang="en-US" dirty="0" smtClean="0"/>
              <a:t>2011 -- ASHRAE RP 1365 research report completed (Morrison 	</a:t>
            </a:r>
            <a:r>
              <a:rPr lang="en-US" dirty="0" err="1" smtClean="0"/>
              <a:t>Hershfield</a:t>
            </a:r>
            <a:r>
              <a:rPr lang="en-US" dirty="0" smtClean="0"/>
              <a:t> LTD)</a:t>
            </a:r>
          </a:p>
          <a:p>
            <a:r>
              <a:rPr lang="en-US" dirty="0" smtClean="0"/>
              <a:t>2012 – ASHRAE 90.1 Thermal Bridging Task Group initiated within 	Envelope Subcommittee</a:t>
            </a:r>
          </a:p>
          <a:p>
            <a:r>
              <a:rPr lang="en-US" dirty="0" smtClean="0"/>
              <a:t>2014 -- Building Envelope Thermal Bridging Guide completed 	(Morrison </a:t>
            </a:r>
            <a:r>
              <a:rPr lang="en-US" dirty="0" err="1" smtClean="0"/>
              <a:t>Hershfield</a:t>
            </a:r>
            <a:r>
              <a:rPr lang="en-US" dirty="0" smtClean="0"/>
              <a:t> LTD) </a:t>
            </a:r>
          </a:p>
          <a:p>
            <a:pPr lvl="1"/>
            <a:r>
              <a:rPr lang="en-US" dirty="0" smtClean="0"/>
              <a:t>Funded by BC Hydro Power Smart, Canadian Wood Council, Fortis BC, </a:t>
            </a:r>
            <a:r>
              <a:rPr lang="en-US" dirty="0" err="1" smtClean="0"/>
              <a:t>FPInnovations</a:t>
            </a:r>
            <a:r>
              <a:rPr lang="en-US" dirty="0" smtClean="0"/>
              <a:t>, Homeowner Protection Office of BC Housing</a:t>
            </a:r>
          </a:p>
          <a:p>
            <a:pPr lvl="1"/>
            <a:r>
              <a:rPr lang="en-US" dirty="0" smtClean="0"/>
              <a:t>Significantly expanded work of ASHRAE RP 1365</a:t>
            </a:r>
          </a:p>
          <a:p>
            <a:r>
              <a:rPr lang="en-US" dirty="0" smtClean="0"/>
              <a:t>2014 – Initial draft of thermal bridging proposal for ASHRAE 90.1 </a:t>
            </a:r>
          </a:p>
          <a:p>
            <a:r>
              <a:rPr lang="en-US" dirty="0" smtClean="0"/>
              <a:t>2018 – Draft being readied for public review. </a:t>
            </a:r>
          </a:p>
        </p:txBody>
      </p:sp>
    </p:spTree>
    <p:extLst>
      <p:ext uri="{BB962C8B-B14F-4D97-AF65-F5344CB8AC3E}">
        <p14:creationId xmlns:p14="http://schemas.microsoft.com/office/powerpoint/2010/main" val="2701732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of ASHRAE 90.1 Thermal Bridging Draft Proposal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Definitions</a:t>
            </a:r>
          </a:p>
          <a:p>
            <a:r>
              <a:rPr lang="en-US" dirty="0" smtClean="0"/>
              <a:t>Prescriptive structural/insulation detailing solutions</a:t>
            </a:r>
          </a:p>
          <a:p>
            <a:pPr lvl="1"/>
            <a:r>
              <a:rPr lang="en-US" dirty="0" smtClean="0"/>
              <a:t>Roof-wall intersections</a:t>
            </a:r>
          </a:p>
          <a:p>
            <a:pPr lvl="1"/>
            <a:r>
              <a:rPr lang="en-US" dirty="0" smtClean="0"/>
              <a:t>Wall-floor intersections</a:t>
            </a:r>
          </a:p>
          <a:p>
            <a:pPr lvl="1"/>
            <a:r>
              <a:rPr lang="en-US" dirty="0" smtClean="0"/>
              <a:t>Fenestration-wall intersection</a:t>
            </a:r>
          </a:p>
          <a:p>
            <a:pPr lvl="1"/>
            <a:r>
              <a:rPr lang="en-US" dirty="0" smtClean="0"/>
              <a:t>Shading devises/fins/awnings</a:t>
            </a:r>
          </a:p>
          <a:p>
            <a:pPr lvl="1"/>
            <a:r>
              <a:rPr lang="en-US" dirty="0" smtClean="0"/>
              <a:t>Large elements penetrating envelope</a:t>
            </a:r>
          </a:p>
          <a:p>
            <a:pPr lvl="1"/>
            <a:r>
              <a:rPr lang="en-US" dirty="0" smtClean="0"/>
              <a:t>Simplified trade-off of thermal bridging details for more insulation</a:t>
            </a:r>
          </a:p>
          <a:p>
            <a:r>
              <a:rPr lang="en-US" dirty="0" smtClean="0"/>
              <a:t>Prescriptive provisions have exemptions (e.g., CZ 1-3 excluded) and many exceptions to give “practical” allowances and avoid “extreme” mitigation practices.</a:t>
            </a:r>
          </a:p>
        </p:txBody>
      </p:sp>
    </p:spTree>
    <p:extLst>
      <p:ext uri="{BB962C8B-B14F-4D97-AF65-F5344CB8AC3E}">
        <p14:creationId xmlns:p14="http://schemas.microsoft.com/office/powerpoint/2010/main" val="124475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Learning Objectives</a:t>
            </a:r>
            <a:endParaRPr lang="en-US" dirty="0"/>
          </a:p>
        </p:txBody>
      </p:sp>
      <p:sp>
        <p:nvSpPr>
          <p:cNvPr id="8" name="Content Placeholder 7"/>
          <p:cNvSpPr>
            <a:spLocks noGrp="1"/>
          </p:cNvSpPr>
          <p:nvPr>
            <p:ph idx="1"/>
          </p:nvPr>
        </p:nvSpPr>
        <p:spPr/>
        <p:txBody>
          <a:bodyPr/>
          <a:lstStyle/>
          <a:p>
            <a:r>
              <a:rPr lang="en-US" smtClean="0"/>
              <a:t>Describe a thermal bridge</a:t>
            </a:r>
          </a:p>
          <a:p>
            <a:r>
              <a:rPr lang="en-US" smtClean="0"/>
              <a:t>Estimate the magnitude of the effect of thermal bridges can have on whole wall performance</a:t>
            </a:r>
          </a:p>
          <a:p>
            <a:r>
              <a:rPr lang="en-US" smtClean="0"/>
              <a:t>Describe quantitatively various mathematical approaches to calculating assembly performance</a:t>
            </a:r>
          </a:p>
          <a:p>
            <a:r>
              <a:rPr lang="en-US" smtClean="0"/>
              <a:t>Explain the pros and cons of various methods</a:t>
            </a:r>
          </a:p>
          <a:p>
            <a:endParaRPr lang="en-US" dirty="0"/>
          </a:p>
        </p:txBody>
      </p:sp>
    </p:spTree>
    <p:extLst>
      <p:ext uri="{BB962C8B-B14F-4D97-AF65-F5344CB8AC3E}">
        <p14:creationId xmlns:p14="http://schemas.microsoft.com/office/powerpoint/2010/main" val="2471360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of ASHRAE 90.1 Thermal Bridging Draft Proposal</a:t>
            </a:r>
            <a:endParaRPr lang="en-US" dirty="0"/>
          </a:p>
        </p:txBody>
      </p:sp>
      <p:sp>
        <p:nvSpPr>
          <p:cNvPr id="3" name="Content Placeholder 2"/>
          <p:cNvSpPr>
            <a:spLocks noGrp="1"/>
          </p:cNvSpPr>
          <p:nvPr>
            <p:ph idx="1"/>
          </p:nvPr>
        </p:nvSpPr>
        <p:spPr/>
        <p:txBody>
          <a:bodyPr>
            <a:normAutofit/>
          </a:bodyPr>
          <a:lstStyle/>
          <a:p>
            <a:r>
              <a:rPr lang="en-US" dirty="0" smtClean="0"/>
              <a:t>Not exhaustive; tends to focus on the “big” thermal bridges</a:t>
            </a:r>
          </a:p>
          <a:p>
            <a:r>
              <a:rPr lang="en-US" dirty="0" smtClean="0"/>
              <a:t>Informative (conceptual) figures provided for each provision</a:t>
            </a:r>
          </a:p>
          <a:p>
            <a:r>
              <a:rPr lang="en-US" dirty="0" smtClean="0"/>
              <a:t>Integrated into performance path to allow flexibility in addressing alternative thermal bridging details, solutions, or proprietary devices</a:t>
            </a:r>
          </a:p>
          <a:p>
            <a:pPr lvl="1"/>
            <a:r>
              <a:rPr lang="en-US" dirty="0" smtClean="0"/>
              <a:t>Computer energy modeling will need to catch up (</a:t>
            </a:r>
            <a:r>
              <a:rPr lang="en-US" dirty="0" err="1" smtClean="0"/>
              <a:t>ComCHECK</a:t>
            </a:r>
            <a:r>
              <a:rPr lang="en-US" dirty="0" smtClean="0"/>
              <a:t>, </a:t>
            </a:r>
            <a:r>
              <a:rPr lang="en-US" dirty="0" err="1" smtClean="0"/>
              <a:t>EnergyPlus</a:t>
            </a:r>
            <a:r>
              <a:rPr lang="en-US" dirty="0" smtClean="0"/>
              <a:t>, etc.) to efficiently enable and maximize effectiveness of addressing thermal bridges</a:t>
            </a:r>
          </a:p>
          <a:p>
            <a:endParaRPr lang="en-US" dirty="0" smtClean="0"/>
          </a:p>
        </p:txBody>
      </p:sp>
    </p:spTree>
    <p:extLst>
      <p:ext uri="{BB962C8B-B14F-4D97-AF65-F5344CB8AC3E}">
        <p14:creationId xmlns:p14="http://schemas.microsoft.com/office/powerpoint/2010/main" val="4133020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123950"/>
            <a:ext cx="8229600" cy="3276599"/>
          </a:xfrm>
        </p:spPr>
        <p:txBody>
          <a:bodyPr>
            <a:normAutofit fontScale="85000" lnSpcReduction="20000"/>
          </a:bodyPr>
          <a:lstStyle/>
          <a:p>
            <a:pPr marL="457200" indent="-457200">
              <a:buFont typeface="+mj-lt"/>
              <a:buAutoNum type="arabicPeriod"/>
            </a:pPr>
            <a:r>
              <a:rPr lang="en-US" dirty="0" smtClean="0"/>
              <a:t>Thermal bridging has generally been ignored and unregulated, except as they occur due to framing members within assemblies.</a:t>
            </a:r>
          </a:p>
          <a:p>
            <a:pPr marL="457200" indent="-457200">
              <a:buFont typeface="+mj-lt"/>
              <a:buAutoNum type="arabicPeriod"/>
            </a:pPr>
            <a:r>
              <a:rPr lang="en-US" dirty="0" smtClean="0"/>
              <a:t>Unaccounted thermal bridging can account for 20-70% of heat flow through the building’s opaque envelope.</a:t>
            </a:r>
          </a:p>
          <a:p>
            <a:pPr marL="457200" indent="-457200">
              <a:buFont typeface="+mj-lt"/>
              <a:buAutoNum type="arabicPeriod"/>
            </a:pPr>
            <a:r>
              <a:rPr lang="en-US" dirty="0" smtClean="0"/>
              <a:t>Reasonable efforts to use improved details to mitigate point and linear thermal bridges can significantly improve building envelope performance.</a:t>
            </a:r>
          </a:p>
          <a:p>
            <a:pPr marL="457200" indent="-457200">
              <a:buFont typeface="+mj-lt"/>
              <a:buAutoNum type="arabicPeriod"/>
            </a:pPr>
            <a:r>
              <a:rPr lang="en-US" dirty="0" smtClean="0"/>
              <a:t>For buildings with significant types or quantities of thermal bridges, it is generally more beneficial to mitigate thermal bridges than to increase insulation amounts.</a:t>
            </a:r>
          </a:p>
          <a:p>
            <a:pPr marL="457200" indent="-457200">
              <a:buFont typeface="+mj-lt"/>
              <a:buAutoNum type="arabicPeriod"/>
            </a:pPr>
            <a:r>
              <a:rPr lang="en-US" dirty="0" smtClean="0"/>
              <a:t>Several sources of data and design guidance are available to support appropriate consideration and mitigation of thermal bridges (see BC Hydro, ISO and others in Bibliography). </a:t>
            </a:r>
          </a:p>
          <a:p>
            <a:pPr marL="457200" indent="-457200">
              <a:buFont typeface="+mj-lt"/>
              <a:buAutoNum type="arabicPeriod"/>
            </a:pPr>
            <a:r>
              <a:rPr lang="en-US" dirty="0" smtClean="0"/>
              <a:t>Energy codes and standards are changing to better address thermal bridging effects.  </a:t>
            </a:r>
            <a:endParaRPr lang="en-US" dirty="0"/>
          </a:p>
        </p:txBody>
      </p:sp>
      <p:sp>
        <p:nvSpPr>
          <p:cNvPr id="13" name="Title 1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4286897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Bibliography</a:t>
            </a:r>
            <a:endParaRPr lang="en-US" dirty="0"/>
          </a:p>
        </p:txBody>
      </p:sp>
      <p:sp>
        <p:nvSpPr>
          <p:cNvPr id="8" name="Content Placeholder 7"/>
          <p:cNvSpPr>
            <a:spLocks noGrp="1"/>
          </p:cNvSpPr>
          <p:nvPr>
            <p:ph idx="1"/>
          </p:nvPr>
        </p:nvSpPr>
        <p:spPr>
          <a:xfrm>
            <a:off x="457200" y="1123950"/>
            <a:ext cx="8229600" cy="3352799"/>
          </a:xfrm>
        </p:spPr>
        <p:txBody>
          <a:bodyPr>
            <a:normAutofit fontScale="55000" lnSpcReduction="20000"/>
          </a:bodyPr>
          <a:lstStyle/>
          <a:p>
            <a:r>
              <a:rPr lang="en-US" dirty="0"/>
              <a:t>Morrison </a:t>
            </a:r>
            <a:r>
              <a:rPr lang="en-US" dirty="0" err="1"/>
              <a:t>Hershfield</a:t>
            </a:r>
            <a:r>
              <a:rPr lang="en-US" dirty="0"/>
              <a:t> Ltd. 2016. Building Envelope Thermal Bridging Guide, Version 1.1, Prepared for BC Hydro Power Smart, Canadian Wood Council, Fortis BC, </a:t>
            </a:r>
            <a:r>
              <a:rPr lang="en-US" dirty="0" err="1"/>
              <a:t>FPInnovations</a:t>
            </a:r>
            <a:r>
              <a:rPr lang="en-US" dirty="0"/>
              <a:t>, Homeowner Protection Office of BC Housing.</a:t>
            </a:r>
            <a:r>
              <a:rPr lang="en-US" dirty="0">
                <a:hlinkClick r:id="rId2"/>
              </a:rPr>
              <a:t> https://www.bchydro.com/powersmart/business/programs/new-construction.html#thermal</a:t>
            </a:r>
            <a:r>
              <a:rPr lang="en-US" dirty="0"/>
              <a:t> </a:t>
            </a:r>
          </a:p>
          <a:p>
            <a:r>
              <a:rPr lang="en-US" dirty="0"/>
              <a:t>Morrison </a:t>
            </a:r>
            <a:r>
              <a:rPr lang="en-US" dirty="0" err="1"/>
              <a:t>Hershfield</a:t>
            </a:r>
            <a:r>
              <a:rPr lang="en-US" dirty="0"/>
              <a:t> Ltd. 2012. “Thermal Performance of Building Envelope Details for Mid- and High-Rise Buildings.” ASHRAE Research Project RP-1365. Atlanta, GA: American Society of Heating, Refrigerating, and Air-Conditioning Engineers (ASHRAE).</a:t>
            </a:r>
            <a:r>
              <a:rPr lang="en-US" dirty="0">
                <a:hlinkClick r:id="rId3"/>
              </a:rPr>
              <a:t> www.ashrae.org</a:t>
            </a:r>
            <a:endParaRPr lang="en-US" dirty="0"/>
          </a:p>
          <a:p>
            <a:r>
              <a:rPr lang="en-US" dirty="0"/>
              <a:t>ISO Standard 10211: 2007, Thermal Bridges in Building Construction – heat flows and surface temperature – Detailed calculations.</a:t>
            </a:r>
          </a:p>
          <a:p>
            <a:r>
              <a:rPr lang="en-US" dirty="0"/>
              <a:t>ISO Standard 14683: 2007, Thermal Bridges in Building Construction – Linear thermal transmittance (simplified methods and default Chi-factors).</a:t>
            </a:r>
          </a:p>
          <a:p>
            <a:r>
              <a:rPr lang="en-US" dirty="0"/>
              <a:t>AISC/SEI, Thermal Bridging Solutions: Minimizing Structural Steel’s Impact on Building Envelope Energy Transfer, A Supplement to Modern Steel Construction, March 2012, American Institute for Steel Construction (AISC) &amp; Structural Engineering Institute (SEI).</a:t>
            </a:r>
            <a:r>
              <a:rPr lang="en-US" dirty="0">
                <a:hlinkClick r:id="rId4"/>
              </a:rPr>
              <a:t> www.seisustainability.org</a:t>
            </a:r>
            <a:r>
              <a:rPr lang="en-US" dirty="0"/>
              <a:t>, </a:t>
            </a:r>
            <a:r>
              <a:rPr lang="en-US" dirty="0">
                <a:hlinkClick r:id="rId5"/>
              </a:rPr>
              <a:t>www.aisc.org/sustainability</a:t>
            </a:r>
            <a:r>
              <a:rPr lang="en-US" dirty="0"/>
              <a:t> </a:t>
            </a:r>
          </a:p>
          <a:p>
            <a:r>
              <a:rPr lang="en-US" dirty="0"/>
              <a:t>USACE, “Development of Thermal Bridging Factors for Use in Energy Models,” ERDC/CERL TR-15-10, June 2015, U.S. Army Corp of Engineers, Engineer Research and Development Center, Construction Engineering Research Laboratory.  </a:t>
            </a:r>
            <a:r>
              <a:rPr lang="en-US" dirty="0">
                <a:hlinkClick r:id="rId6"/>
              </a:rPr>
              <a:t>https://erdc-library.erdc.dren.mil/xmlui/handle/11681/20209</a:t>
            </a:r>
            <a:r>
              <a:rPr lang="en-US" dirty="0"/>
              <a:t> </a:t>
            </a:r>
          </a:p>
          <a:p>
            <a:r>
              <a:rPr lang="en-US" dirty="0"/>
              <a:t>Thermal Performance of Facades, 2012 AIA Upjohn Grant Research Initiative, Payette, Boston, MA, November 2014.</a:t>
            </a:r>
            <a:r>
              <a:rPr lang="en-US" dirty="0">
                <a:hlinkClick r:id="rId7"/>
              </a:rPr>
              <a:t> https://www.payette.com/research/thermal-performance-of-facades/</a:t>
            </a:r>
            <a:r>
              <a:rPr lang="en-US" dirty="0"/>
              <a:t> </a:t>
            </a:r>
          </a:p>
          <a:p>
            <a:r>
              <a:rPr lang="en-US" dirty="0"/>
              <a:t>Repetitive Metal Penetrations in Building Thermal Envelope Assemblies, ABTG Research Report No. 1510-03, Applied Building Technology Group LLC, 2016. </a:t>
            </a:r>
            <a:r>
              <a:rPr lang="en-US" dirty="0">
                <a:hlinkClick r:id="rId8"/>
              </a:rPr>
              <a:t>www.appliedbuildingtech.com</a:t>
            </a:r>
            <a:r>
              <a:rPr lang="en-US" dirty="0"/>
              <a:t> </a:t>
            </a:r>
          </a:p>
        </p:txBody>
      </p:sp>
    </p:spTree>
    <p:extLst>
      <p:ext uri="{BB962C8B-B14F-4D97-AF65-F5344CB8AC3E}">
        <p14:creationId xmlns:p14="http://schemas.microsoft.com/office/powerpoint/2010/main" val="301908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Acknowledgements</a:t>
            </a:r>
            <a:endParaRPr lang="en-US" dirty="0"/>
          </a:p>
        </p:txBody>
      </p:sp>
      <p:sp>
        <p:nvSpPr>
          <p:cNvPr id="2" name="Content Placeholder 1"/>
          <p:cNvSpPr>
            <a:spLocks noGrp="1"/>
          </p:cNvSpPr>
          <p:nvPr>
            <p:ph idx="1"/>
          </p:nvPr>
        </p:nvSpPr>
        <p:spPr>
          <a:xfrm>
            <a:off x="457200" y="1123950"/>
            <a:ext cx="8229600" cy="3276599"/>
          </a:xfrm>
        </p:spPr>
        <p:txBody>
          <a:bodyPr>
            <a:normAutofit fontScale="77500" lnSpcReduction="20000"/>
          </a:bodyPr>
          <a:lstStyle/>
          <a:p>
            <a:pPr marL="0" indent="0">
              <a:buNone/>
            </a:pPr>
            <a:r>
              <a:rPr lang="en-US" i="1" dirty="0" smtClean="0"/>
              <a:t>This presentation is adapted from a presentation given by Jay </a:t>
            </a:r>
            <a:r>
              <a:rPr lang="en-US" i="1" dirty="0" err="1" smtClean="0"/>
              <a:t>Crandell</a:t>
            </a:r>
            <a:r>
              <a:rPr lang="en-US" i="1" dirty="0" smtClean="0"/>
              <a:t> P.E. at the 2018 ASHRAE Annual Conference</a:t>
            </a:r>
            <a:r>
              <a:rPr lang="en-US" i="1" smtClean="0"/>
              <a:t>, June 27, 2018. </a:t>
            </a:r>
            <a:endParaRPr lang="en-US" i="1" dirty="0" smtClean="0"/>
          </a:p>
          <a:p>
            <a:pPr marL="0" indent="0">
              <a:buNone/>
            </a:pPr>
            <a:endParaRPr lang="en-US" i="1" dirty="0" smtClean="0"/>
          </a:p>
          <a:p>
            <a:r>
              <a:rPr lang="en-US" dirty="0" smtClean="0"/>
              <a:t>The author wishes to acknowledge the following individuals for their contributions (direct or indirect) to the content of this presentation and work on-going within the ASHRAE 90.1 Envelope Subcommittee’s Thermal Bridging Task Group:</a:t>
            </a:r>
          </a:p>
          <a:p>
            <a:pPr lvl="1"/>
            <a:r>
              <a:rPr lang="en-US" dirty="0" smtClean="0"/>
              <a:t>Leonard </a:t>
            </a:r>
            <a:r>
              <a:rPr lang="en-US" dirty="0" err="1" smtClean="0"/>
              <a:t>Sciarra</a:t>
            </a:r>
            <a:r>
              <a:rPr lang="en-US" dirty="0" smtClean="0"/>
              <a:t>, Gensler, Chair Envelope Subcommittee</a:t>
            </a:r>
          </a:p>
          <a:p>
            <a:pPr lvl="1"/>
            <a:r>
              <a:rPr lang="en-US" dirty="0" smtClean="0"/>
              <a:t>Jonathan Humble, AISI, Chair Thermal Bridging Task Group</a:t>
            </a:r>
          </a:p>
          <a:p>
            <a:pPr lvl="1"/>
            <a:r>
              <a:rPr lang="en-US" dirty="0" smtClean="0"/>
              <a:t>John Hogan, City of Seattle / Consultant</a:t>
            </a:r>
          </a:p>
          <a:p>
            <a:pPr lvl="1"/>
            <a:r>
              <a:rPr lang="en-US" dirty="0" smtClean="0"/>
              <a:t>Patrick </a:t>
            </a:r>
            <a:r>
              <a:rPr lang="en-US" dirty="0" err="1" smtClean="0"/>
              <a:t>Roppel</a:t>
            </a:r>
            <a:r>
              <a:rPr lang="en-US" dirty="0" smtClean="0"/>
              <a:t>, Morrison </a:t>
            </a:r>
            <a:r>
              <a:rPr lang="en-US" dirty="0" err="1" smtClean="0"/>
              <a:t>Hershfield</a:t>
            </a:r>
            <a:r>
              <a:rPr lang="en-US" dirty="0" smtClean="0"/>
              <a:t> LTD</a:t>
            </a:r>
          </a:p>
          <a:p>
            <a:pPr lvl="1"/>
            <a:r>
              <a:rPr lang="en-US" dirty="0" smtClean="0"/>
              <a:t>Members of the Thermal Bridging Task Group</a:t>
            </a:r>
          </a:p>
          <a:p>
            <a:r>
              <a:rPr lang="en-US" dirty="0" smtClean="0"/>
              <a:t>Preparation of this presentation was funded by the Foam Sheathing Committee of the American Chemistry Council</a:t>
            </a:r>
          </a:p>
          <a:p>
            <a:endParaRPr lang="en-US" dirty="0"/>
          </a:p>
        </p:txBody>
      </p:sp>
    </p:spTree>
    <p:extLst>
      <p:ext uri="{BB962C8B-B14F-4D97-AF65-F5344CB8AC3E}">
        <p14:creationId xmlns:p14="http://schemas.microsoft.com/office/powerpoint/2010/main" val="248137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sz="half" idx="1"/>
          </p:nvPr>
        </p:nvSpPr>
        <p:spPr/>
        <p:txBody>
          <a:bodyPr/>
          <a:lstStyle/>
          <a:p>
            <a:r>
              <a:rPr lang="en-US" smtClean="0"/>
              <a:t>Types of Thermal Bridges &amp; Implications</a:t>
            </a:r>
          </a:p>
          <a:p>
            <a:r>
              <a:rPr lang="en-US" smtClean="0"/>
              <a:t>Design and Mitigation Concepts</a:t>
            </a:r>
          </a:p>
          <a:p>
            <a:r>
              <a:rPr lang="en-US" smtClean="0"/>
              <a:t>Examples of Thermal Bridge Mitigation Strategies</a:t>
            </a:r>
          </a:p>
          <a:p>
            <a:r>
              <a:rPr lang="en-US" smtClean="0"/>
              <a:t>Calculation Methods and Design Data</a:t>
            </a:r>
          </a:p>
          <a:p>
            <a:r>
              <a:rPr lang="en-US" smtClean="0"/>
              <a:t>Design Example</a:t>
            </a:r>
          </a:p>
          <a:p>
            <a:r>
              <a:rPr lang="en-US" smtClean="0"/>
              <a:t>Status of ASHRAE 90.1 Thermal Bridging Work</a:t>
            </a:r>
          </a:p>
          <a:p>
            <a:r>
              <a:rPr lang="en-US" smtClean="0"/>
              <a:t>Conclusions</a:t>
            </a:r>
          </a:p>
          <a:p>
            <a:r>
              <a:rPr lang="en-US" smtClean="0"/>
              <a:t>Bibliography (design resources)</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401469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thermal bridge?</a:t>
            </a:r>
            <a:endParaRPr lang="en-US" dirty="0"/>
          </a:p>
        </p:txBody>
      </p:sp>
      <p:sp>
        <p:nvSpPr>
          <p:cNvPr id="3" name="Text Placeholder 2"/>
          <p:cNvSpPr>
            <a:spLocks noGrp="1"/>
          </p:cNvSpPr>
          <p:nvPr>
            <p:ph type="body" sz="half" idx="1"/>
          </p:nvPr>
        </p:nvSpPr>
        <p:spPr>
          <a:xfrm>
            <a:off x="457200" y="1123951"/>
            <a:ext cx="8229600" cy="533399"/>
          </a:xfrm>
        </p:spPr>
        <p:txBody>
          <a:bodyPr>
            <a:normAutofit fontScale="85000" lnSpcReduction="20000"/>
          </a:bodyPr>
          <a:lstStyle/>
          <a:p>
            <a:r>
              <a:rPr lang="en-US" dirty="0" smtClean="0"/>
              <a:t>Attempting to regulate thermal bridges in buildings can seem to be like “burning bridges”, but a burning bridge is not a thermal bridge.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57350"/>
            <a:ext cx="6204457" cy="3490007"/>
          </a:xfrm>
          <a:prstGeom prst="rect">
            <a:avLst/>
          </a:prstGeom>
        </p:spPr>
      </p:pic>
      <p:sp>
        <p:nvSpPr>
          <p:cNvPr id="5" name="Rectangle 4"/>
          <p:cNvSpPr/>
          <p:nvPr/>
        </p:nvSpPr>
        <p:spPr>
          <a:xfrm>
            <a:off x="7568281" y="2495550"/>
            <a:ext cx="1567943" cy="1477328"/>
          </a:xfrm>
          <a:prstGeom prst="rect">
            <a:avLst/>
          </a:prstGeom>
        </p:spPr>
        <p:txBody>
          <a:bodyPr wrap="square">
            <a:spAutoFit/>
          </a:bodyPr>
          <a:lstStyle/>
          <a:p>
            <a:r>
              <a:rPr lang="en-US" sz="1000" dirty="0">
                <a:latin typeface="Yu Gothic" panose="020B0400000000000000" pitchFamily="34" charset="-128"/>
                <a:ea typeface="Yu Gothic" panose="020B0400000000000000" pitchFamily="34" charset="-128"/>
              </a:rPr>
              <a:t>Source: Steve </a:t>
            </a:r>
            <a:r>
              <a:rPr lang="en-US" sz="1000" dirty="0" err="1">
                <a:latin typeface="Yu Gothic" panose="020B0400000000000000" pitchFamily="34" charset="-128"/>
                <a:ea typeface="Yu Gothic" panose="020B0400000000000000" pitchFamily="34" charset="-128"/>
              </a:rPr>
              <a:t>Dadds</a:t>
            </a:r>
            <a:r>
              <a:rPr lang="en-US" sz="1000" dirty="0">
                <a:latin typeface="Yu Gothic" panose="020B0400000000000000" pitchFamily="34" charset="-128"/>
                <a:ea typeface="Yu Gothic" panose="020B0400000000000000" pitchFamily="34" charset="-128"/>
              </a:rPr>
              <a:t>; as published in azfamiliy.com by 3TV/CBS 5, posted Aug. 17, 2015.</a:t>
            </a:r>
          </a:p>
          <a:p>
            <a:r>
              <a:rPr lang="en-US" sz="1000" dirty="0">
                <a:latin typeface="Yu Gothic" panose="020B0400000000000000" pitchFamily="34" charset="-128"/>
                <a:ea typeface="Yu Gothic" panose="020B0400000000000000" pitchFamily="34" charset="-128"/>
                <a:hlinkClick r:id="rId3"/>
              </a:rPr>
              <a:t>http://www.azfamily.com/story/29807270/pd-gilbert-railroad-bridge-fire-suspicious</a:t>
            </a:r>
            <a:r>
              <a:rPr lang="en-US" sz="1000" dirty="0">
                <a:latin typeface="Yu Gothic" panose="020B0400000000000000" pitchFamily="34" charset="-128"/>
                <a:ea typeface="Yu Gothic" panose="020B0400000000000000" pitchFamily="34" charset="-128"/>
              </a:rPr>
              <a:t> </a:t>
            </a:r>
          </a:p>
        </p:txBody>
      </p:sp>
    </p:spTree>
    <p:extLst>
      <p:ext uri="{BB962C8B-B14F-4D97-AF65-F5344CB8AC3E}">
        <p14:creationId xmlns:p14="http://schemas.microsoft.com/office/powerpoint/2010/main" val="211717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Thermal Bridges</a:t>
            </a:r>
            <a:endParaRPr lang="en-US" dirty="0"/>
          </a:p>
        </p:txBody>
      </p:sp>
      <p:sp>
        <p:nvSpPr>
          <p:cNvPr id="3" name="Text Placeholder 2"/>
          <p:cNvSpPr>
            <a:spLocks noGrp="1"/>
          </p:cNvSpPr>
          <p:nvPr>
            <p:ph type="body" sz="half" idx="1"/>
          </p:nvPr>
        </p:nvSpPr>
        <p:spPr/>
        <p:txBody>
          <a:bodyPr/>
          <a:lstStyle/>
          <a:p>
            <a:r>
              <a:rPr lang="en-US" smtClean="0"/>
              <a:t>Clear-field thermal bridge </a:t>
            </a:r>
          </a:p>
          <a:p>
            <a:r>
              <a:rPr lang="en-US" smtClean="0"/>
              <a:t>Linear thermal bridge </a:t>
            </a:r>
          </a:p>
          <a:p>
            <a:r>
              <a:rPr lang="en-US" smtClean="0"/>
              <a:t>Point thermal bridge</a:t>
            </a:r>
            <a:endParaRPr lang="en-US" dirty="0"/>
          </a:p>
        </p:txBody>
      </p:sp>
    </p:spTree>
    <p:extLst>
      <p:ext uri="{BB962C8B-B14F-4D97-AF65-F5344CB8AC3E}">
        <p14:creationId xmlns:p14="http://schemas.microsoft.com/office/powerpoint/2010/main" val="257204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00153"/>
            <a:ext cx="5486400" cy="2971797"/>
          </a:xfrm>
        </p:spPr>
        <p:txBody>
          <a:bodyPr>
            <a:normAutofit/>
          </a:bodyPr>
          <a:lstStyle/>
          <a:p>
            <a:r>
              <a:rPr lang="en-US" altLang="en-US" dirty="0" smtClean="0"/>
              <a:t>Thermal pathways inherent to a building assembly and its surface area </a:t>
            </a:r>
          </a:p>
          <a:p>
            <a:r>
              <a:rPr lang="en-US" altLang="en-US" dirty="0" smtClean="0"/>
              <a:t>Generally accounted for in U-factor calculations, R-value prescriptions, and assembly thermal test methods for energy code compliance </a:t>
            </a:r>
          </a:p>
          <a:p>
            <a:r>
              <a:rPr lang="en-US" altLang="en-US" dirty="0" smtClean="0"/>
              <a:t>Examples:  Wood and steel studs and plates (framing), webs of concrete masonry units, etc. </a:t>
            </a:r>
          </a:p>
          <a:p>
            <a:r>
              <a:rPr lang="en-US" altLang="en-US" dirty="0" smtClean="0"/>
              <a:t>Impact: For example, cavity insulation in steel framing is only ~35-50% effective</a:t>
            </a:r>
          </a:p>
          <a:p>
            <a:pPr lvl="1"/>
            <a:r>
              <a:rPr lang="en-US" altLang="en-US" dirty="0" smtClean="0"/>
              <a:t>Wall with R-21 cavity insulation has effective R-7.4 to R-9.0 for 16”oc and 24”oc studs</a:t>
            </a:r>
          </a:p>
          <a:p>
            <a:pPr lvl="1"/>
            <a:endParaRPr lang="en-US" altLang="en-US" dirty="0" smtClean="0"/>
          </a:p>
          <a:p>
            <a:endParaRPr lang="en-US" dirty="0"/>
          </a:p>
        </p:txBody>
      </p:sp>
      <p:pic>
        <p:nvPicPr>
          <p:cNvPr id="15" name="Content Placeholder 14"/>
          <p:cNvPicPr>
            <a:picLocks noGrp="1" noChangeAspect="1"/>
          </p:cNvPicPr>
          <p:nvPr>
            <p:ph sz="half" idx="2"/>
          </p:nvPr>
        </p:nvPicPr>
        <p:blipFill>
          <a:blip r:embed="rId2"/>
          <a:stretch>
            <a:fillRect/>
          </a:stretch>
        </p:blipFill>
        <p:spPr>
          <a:xfrm>
            <a:off x="6553200" y="1277753"/>
            <a:ext cx="2475191" cy="2816596"/>
          </a:xfrm>
          <a:prstGeom prst="rect">
            <a:avLst/>
          </a:prstGeom>
        </p:spPr>
      </p:pic>
      <p:sp>
        <p:nvSpPr>
          <p:cNvPr id="2" name="Title 1"/>
          <p:cNvSpPr>
            <a:spLocks noGrp="1"/>
          </p:cNvSpPr>
          <p:nvPr>
            <p:ph type="title"/>
          </p:nvPr>
        </p:nvSpPr>
        <p:spPr/>
        <p:txBody>
          <a:bodyPr/>
          <a:lstStyle/>
          <a:p>
            <a:r>
              <a:rPr lang="en-US" smtClean="0"/>
              <a:t>Clear-Field Thermal Bridge</a:t>
            </a:r>
            <a:endParaRPr lang="en-US" dirty="0"/>
          </a:p>
        </p:txBody>
      </p:sp>
    </p:spTree>
    <p:extLst>
      <p:ext uri="{BB962C8B-B14F-4D97-AF65-F5344CB8AC3E}">
        <p14:creationId xmlns:p14="http://schemas.microsoft.com/office/powerpoint/2010/main" val="176120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00153"/>
            <a:ext cx="5867400" cy="2971797"/>
          </a:xfrm>
        </p:spPr>
        <p:txBody>
          <a:bodyPr/>
          <a:lstStyle/>
          <a:p>
            <a:r>
              <a:rPr lang="en-US" altLang="en-US" dirty="0" smtClean="0"/>
              <a:t>Additional heat flow caused by details that can be defined by a length along the building surface. </a:t>
            </a:r>
          </a:p>
          <a:p>
            <a:pPr lvl="1"/>
            <a:r>
              <a:rPr lang="en-US" dirty="0" smtClean="0"/>
              <a:t>Units for “Psi-factor” (</a:t>
            </a:r>
            <a:r>
              <a:rPr lang="el-GR" dirty="0" smtClean="0"/>
              <a:t>Ψ</a:t>
            </a:r>
            <a:r>
              <a:rPr lang="en-US" dirty="0" smtClean="0"/>
              <a:t>) – linear thermal transmittance:   	</a:t>
            </a:r>
            <a:br>
              <a:rPr lang="en-US" dirty="0" smtClean="0"/>
            </a:br>
            <a:r>
              <a:rPr lang="en-US" dirty="0" smtClean="0"/>
              <a:t>	[IP] 	Btu / </a:t>
            </a:r>
            <a:r>
              <a:rPr lang="en-US" dirty="0" err="1" smtClean="0"/>
              <a:t>hr</a:t>
            </a:r>
            <a:r>
              <a:rPr lang="en-US" dirty="0" smtClean="0"/>
              <a:t>-ft-</a:t>
            </a:r>
            <a:r>
              <a:rPr lang="en-US" baseline="30000" dirty="0" err="1" smtClean="0"/>
              <a:t>o</a:t>
            </a:r>
            <a:r>
              <a:rPr lang="en-US" dirty="0" err="1" smtClean="0"/>
              <a:t>F</a:t>
            </a:r>
            <a:r>
              <a:rPr lang="en-US" dirty="0" smtClean="0"/>
              <a:t/>
            </a:r>
            <a:br>
              <a:rPr lang="en-US" dirty="0" smtClean="0"/>
            </a:br>
            <a:r>
              <a:rPr lang="en-US" dirty="0" smtClean="0"/>
              <a:t>	[SI]  	W / m-K</a:t>
            </a:r>
          </a:p>
          <a:p>
            <a:r>
              <a:rPr lang="en-US" altLang="en-US" dirty="0" smtClean="0"/>
              <a:t>Usually associated with the intersection of different assemblies and components.</a:t>
            </a:r>
          </a:p>
          <a:p>
            <a:r>
              <a:rPr lang="en-US" altLang="en-US" dirty="0" smtClean="0"/>
              <a:t>Generally not accounted for in the clear-field U-factors used for purposes of “compliance” with 90.1 or IECC:</a:t>
            </a:r>
          </a:p>
          <a:p>
            <a:pPr lvl="1"/>
            <a:r>
              <a:rPr lang="en-US" altLang="en-US" dirty="0" smtClean="0"/>
              <a:t>Exceptions: </a:t>
            </a:r>
            <a:br>
              <a:rPr lang="en-US" altLang="en-US" dirty="0" smtClean="0"/>
            </a:br>
            <a:r>
              <a:rPr lang="en-US" altLang="en-US" dirty="0" smtClean="0"/>
              <a:t>1) F-factors for insulation of slab-on-grade foundation edges </a:t>
            </a:r>
            <a:br>
              <a:rPr lang="en-US" altLang="en-US" dirty="0" smtClean="0"/>
            </a:br>
            <a:r>
              <a:rPr lang="en-US" altLang="en-US" dirty="0" smtClean="0"/>
              <a:t>2) Requirement to model “uninsulated assemblies” in performance/simulation path.</a:t>
            </a:r>
          </a:p>
          <a:p>
            <a:endParaRPr lang="en-US" dirty="0" smtClean="0"/>
          </a:p>
          <a:p>
            <a:endParaRPr lang="en-US" dirty="0" smtClean="0"/>
          </a:p>
        </p:txBody>
      </p:sp>
      <p:pic>
        <p:nvPicPr>
          <p:cNvPr id="21" name="Content Placeholder 20"/>
          <p:cNvPicPr>
            <a:picLocks noGrp="1" noChangeAspect="1"/>
          </p:cNvPicPr>
          <p:nvPr>
            <p:ph sz="half" idx="2"/>
          </p:nvPr>
        </p:nvPicPr>
        <p:blipFill>
          <a:blip r:embed="rId2"/>
          <a:stretch>
            <a:fillRect/>
          </a:stretch>
        </p:blipFill>
        <p:spPr>
          <a:xfrm>
            <a:off x="6121989" y="1005317"/>
            <a:ext cx="2781053" cy="3017111"/>
          </a:xfrm>
          <a:prstGeom prst="rect">
            <a:avLst/>
          </a:prstGeom>
        </p:spPr>
      </p:pic>
      <p:sp>
        <p:nvSpPr>
          <p:cNvPr id="2" name="Title 1"/>
          <p:cNvSpPr>
            <a:spLocks noGrp="1"/>
          </p:cNvSpPr>
          <p:nvPr>
            <p:ph type="title"/>
          </p:nvPr>
        </p:nvSpPr>
        <p:spPr/>
        <p:txBody>
          <a:bodyPr/>
          <a:lstStyle/>
          <a:p>
            <a:r>
              <a:rPr lang="en-US" smtClean="0"/>
              <a:t>Linear Thermal Bridge</a:t>
            </a:r>
            <a:endParaRPr lang="en-US" dirty="0"/>
          </a:p>
        </p:txBody>
      </p:sp>
      <p:sp>
        <p:nvSpPr>
          <p:cNvPr id="10" name="TextBox 9"/>
          <p:cNvSpPr txBox="1"/>
          <p:nvPr/>
        </p:nvSpPr>
        <p:spPr>
          <a:xfrm>
            <a:off x="7922203" y="3502197"/>
            <a:ext cx="1243739" cy="553998"/>
          </a:xfrm>
          <a:prstGeom prst="rect">
            <a:avLst/>
          </a:prstGeom>
          <a:noFill/>
        </p:spPr>
        <p:txBody>
          <a:bodyPr wrap="square" rtlCol="0">
            <a:spAutoFit/>
          </a:bodyPr>
          <a:lstStyle/>
          <a:p>
            <a:r>
              <a:rPr lang="en-US" sz="1000" dirty="0">
                <a:latin typeface="Yu Gothic" panose="020B0400000000000000" pitchFamily="34" charset="-128"/>
                <a:ea typeface="Yu Gothic" panose="020B0400000000000000" pitchFamily="34" charset="-128"/>
              </a:rPr>
              <a:t>Source: Morrison </a:t>
            </a:r>
            <a:r>
              <a:rPr lang="en-US" sz="1000" dirty="0" err="1">
                <a:latin typeface="Yu Gothic" panose="020B0400000000000000" pitchFamily="34" charset="-128"/>
                <a:ea typeface="Yu Gothic" panose="020B0400000000000000" pitchFamily="34" charset="-128"/>
              </a:rPr>
              <a:t>Hershfield</a:t>
            </a:r>
            <a:r>
              <a:rPr lang="en-US" sz="1000" dirty="0">
                <a:latin typeface="Yu Gothic" panose="020B0400000000000000" pitchFamily="34" charset="-128"/>
                <a:ea typeface="Yu Gothic" panose="020B0400000000000000" pitchFamily="34" charset="-128"/>
              </a:rPr>
              <a:t> LTD / </a:t>
            </a:r>
          </a:p>
          <a:p>
            <a:r>
              <a:rPr lang="en-US" sz="1000" dirty="0">
                <a:latin typeface="Yu Gothic" panose="020B0400000000000000" pitchFamily="34" charset="-128"/>
                <a:ea typeface="Yu Gothic" panose="020B0400000000000000" pitchFamily="34" charset="-128"/>
              </a:rPr>
              <a:t>ASHRAE RP 1365</a:t>
            </a:r>
          </a:p>
        </p:txBody>
      </p:sp>
      <p:sp>
        <p:nvSpPr>
          <p:cNvPr id="12" name="TextBox 11"/>
          <p:cNvSpPr txBox="1"/>
          <p:nvPr/>
        </p:nvSpPr>
        <p:spPr>
          <a:xfrm>
            <a:off x="6858000" y="4056251"/>
            <a:ext cx="1152673" cy="400110"/>
          </a:xfrm>
          <a:prstGeom prst="rect">
            <a:avLst/>
          </a:prstGeom>
          <a:noFill/>
        </p:spPr>
        <p:txBody>
          <a:bodyPr wrap="square" rtlCol="0">
            <a:spAutoFit/>
          </a:bodyPr>
          <a:lstStyle/>
          <a:p>
            <a:r>
              <a:rPr lang="en-US" sz="1000" b="1" dirty="0">
                <a:latin typeface="Yu Gothic" panose="020B0400000000000000" pitchFamily="34" charset="-128"/>
                <a:ea typeface="Yu Gothic" panose="020B0400000000000000" pitchFamily="34" charset="-128"/>
              </a:rPr>
              <a:t>Linear Thermal Transmittance</a:t>
            </a:r>
          </a:p>
        </p:txBody>
      </p:sp>
    </p:spTree>
    <p:extLst>
      <p:ext uri="{BB962C8B-B14F-4D97-AF65-F5344CB8AC3E}">
        <p14:creationId xmlns:p14="http://schemas.microsoft.com/office/powerpoint/2010/main" val="172424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docProps/app.xml><?xml version="1.0" encoding="utf-8"?>
<Properties xmlns="http://schemas.openxmlformats.org/officeDocument/2006/extended-properties" xmlns:vt="http://schemas.openxmlformats.org/officeDocument/2006/docPropsVTypes">
  <Template/>
  <TotalTime>0</TotalTime>
  <Words>2240</Words>
  <Application>Microsoft Office PowerPoint</Application>
  <PresentationFormat>On-screen Show (16:9)</PresentationFormat>
  <Paragraphs>285</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Yu Gothic</vt:lpstr>
      <vt:lpstr>Yu Gothic Light</vt:lpstr>
      <vt:lpstr>Arial</vt:lpstr>
      <vt:lpstr>Calibri</vt:lpstr>
      <vt:lpstr>Cambria Math</vt:lpstr>
      <vt:lpstr>Century Gothic</vt:lpstr>
      <vt:lpstr>Segoe UI</vt:lpstr>
      <vt:lpstr>Times New Roman</vt:lpstr>
      <vt:lpstr>Wingdings</vt:lpstr>
      <vt:lpstr>Yu Gothic Medium</vt:lpstr>
      <vt:lpstr>ABTG PP Template</vt:lpstr>
      <vt:lpstr>Fundamentals of Thermal Bridging</vt:lpstr>
      <vt:lpstr>PowerPoint Presentation</vt:lpstr>
      <vt:lpstr>Learning Objectives</vt:lpstr>
      <vt:lpstr>Acknowledgements</vt:lpstr>
      <vt:lpstr>Outline</vt:lpstr>
      <vt:lpstr>What is a thermal bridge?</vt:lpstr>
      <vt:lpstr>Types of Thermal Bridges</vt:lpstr>
      <vt:lpstr>Clear-Field Thermal Bridge</vt:lpstr>
      <vt:lpstr>Linear Thermal Bridge</vt:lpstr>
      <vt:lpstr>Linear Thermal Bridge</vt:lpstr>
      <vt:lpstr>Point Thermal Bridge</vt:lpstr>
      <vt:lpstr>Implications of un-mitigated thermal bridges</vt:lpstr>
      <vt:lpstr>Design Concepts for Clear-Field Thermal Bridges</vt:lpstr>
      <vt:lpstr>Mitigation Concepts for Clear-Field Thermal Bridges</vt:lpstr>
      <vt:lpstr>Design Concepts for Point &amp; Linear Thermal Bridges</vt:lpstr>
      <vt:lpstr>Mitigation Concepts for Point Thermal Bridges</vt:lpstr>
      <vt:lpstr>Mitigation Concepts for Linear Thermal Bridges</vt:lpstr>
      <vt:lpstr>Examples of Mitigated Linear Thermal Bridge (Balconies)</vt:lpstr>
      <vt:lpstr>More Examples of Mitigated Linear Thermal Bridges (non-exhaustive “commodity” details)</vt:lpstr>
      <vt:lpstr>Examples of Proprietary Thermal Bridging Devices (non-exhaustive “google” search)</vt:lpstr>
      <vt:lpstr>Calculations to Account for Point &amp; Linear Thermal Bridges</vt:lpstr>
      <vt:lpstr>Example Design Data   (Psi-factors for floor edges)</vt:lpstr>
      <vt:lpstr>Example Design Data  (Psi-factors for fenestration-wall interface)</vt:lpstr>
      <vt:lpstr>Example Design Data  (Psi-factors for parapet roof-wall intersection)</vt:lpstr>
      <vt:lpstr>Example Design Data  (Chi-factors for metal/fastener penetrations)</vt:lpstr>
      <vt:lpstr>Design example (3-story office)</vt:lpstr>
      <vt:lpstr>Design Example (3-story office building) – add effect of various linear thermal bridges in the building as constructed</vt:lpstr>
      <vt:lpstr>Status of ASHRAE 90.1 thermal bridging work</vt:lpstr>
      <vt:lpstr>Content of ASHRAE 90.1 Thermal Bridging Draft Proposal</vt:lpstr>
      <vt:lpstr>Content of ASHRAE 90.1 Thermal Bridging Draft Proposal</vt:lpstr>
      <vt:lpstr>Conclusion</vt:lpstr>
      <vt:lpstr>Bibliography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Thermal Bridging</dc:title>
  <dc:creator/>
  <cp:lastModifiedBy/>
  <cp:revision>1</cp:revision>
  <dcterms:created xsi:type="dcterms:W3CDTF">2018-06-04T22:06:15Z</dcterms:created>
  <dcterms:modified xsi:type="dcterms:W3CDTF">2019-08-25T19:41:48Z</dcterms:modified>
</cp:coreProperties>
</file>